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420" r:id="rId2"/>
    <p:sldId id="422" r:id="rId3"/>
    <p:sldId id="553" r:id="rId4"/>
    <p:sldId id="554" r:id="rId5"/>
    <p:sldId id="474" r:id="rId6"/>
    <p:sldId id="540" r:id="rId7"/>
    <p:sldId id="541" r:id="rId8"/>
    <p:sldId id="542" r:id="rId9"/>
    <p:sldId id="543" r:id="rId10"/>
    <p:sldId id="544" r:id="rId11"/>
    <p:sldId id="545" r:id="rId12"/>
    <p:sldId id="546" r:id="rId13"/>
    <p:sldId id="547" r:id="rId14"/>
    <p:sldId id="548" r:id="rId15"/>
    <p:sldId id="550" r:id="rId16"/>
    <p:sldId id="549" r:id="rId17"/>
    <p:sldId id="552" r:id="rId18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00"/>
    <a:srgbClr val="FF9900"/>
    <a:srgbClr val="FF9933"/>
    <a:srgbClr val="FF0000"/>
    <a:srgbClr val="FFCC66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719" autoAdjust="0"/>
  </p:normalViewPr>
  <p:slideViewPr>
    <p:cSldViewPr>
      <p:cViewPr varScale="1">
        <p:scale>
          <a:sx n="78" d="100"/>
          <a:sy n="78" d="100"/>
        </p:scale>
        <p:origin x="152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FF"/>
            </a:gs>
            <a:gs pos="100000">
              <a:schemeClr val="tx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3075" name="Freeform 3"/>
            <p:cNvSpPr>
              <a:spLocks/>
            </p:cNvSpPr>
            <p:nvPr/>
          </p:nvSpPr>
          <p:spPr bwMode="ltGray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solidFill>
              <a:srgbClr val="3366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6" name="Arc 4"/>
            <p:cNvSpPr>
              <a:spLocks/>
            </p:cNvSpPr>
            <p:nvPr/>
          </p:nvSpPr>
          <p:spPr bwMode="ltGray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725" tIns="41275" rIns="85725" bIns="4127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725" tIns="41275" rIns="85725" bIns="412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5725" tIns="41275" rIns="85725" bIns="41275" numCol="1" anchor="ctr" anchorCtr="0" compatLnSpc="1">
            <a:prstTxWarp prst="textNoShape">
              <a:avLst/>
            </a:prstTxWarp>
          </a:bodyPr>
          <a:lstStyle>
            <a:lvl1pPr algn="l">
              <a:defRPr sz="1300">
                <a:solidFill>
                  <a:schemeClr val="bg1"/>
                </a:solidFill>
                <a:latin typeface="Times New Roman Greek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8459788" y="6248400"/>
            <a:ext cx="511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5725" tIns="41275" rIns="85725" bIns="41275" anchor="ctr"/>
          <a:lstStyle/>
          <a:p>
            <a:pPr algn="r">
              <a:defRPr/>
            </a:pPr>
            <a:fld id="{2EB3A818-DCA0-451C-A191-FD7F7FC22E39}" type="slidenum">
              <a:rPr lang="en-US" sz="1300">
                <a:solidFill>
                  <a:schemeClr val="bg1"/>
                </a:solidFill>
                <a:latin typeface="Times New Roman Greek" pitchFamily="18" charset="0"/>
              </a:rPr>
              <a:pPr algn="r">
                <a:defRPr/>
              </a:pPr>
              <a:t>‹#›</a:t>
            </a:fld>
            <a:endParaRPr lang="en-US" sz="1300" dirty="0">
              <a:solidFill>
                <a:schemeClr val="bg1"/>
              </a:solidFill>
              <a:latin typeface="Times New Roman Greek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CC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CC66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CC66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CC66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CC66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CC66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CC66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CC66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CC66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85000"/>
        <a:buFont typeface="Monotype Sorts" pitchFamily="2" charset="2"/>
        <a:buChar char="u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5000"/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65000"/>
        <a:buFont typeface="Monotype Sorts" pitchFamily="2" charset="2"/>
        <a:buChar char="l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179388" y="1916113"/>
            <a:ext cx="8713787" cy="2952750"/>
          </a:xfrm>
        </p:spPr>
        <p:txBody>
          <a:bodyPr/>
          <a:lstStyle/>
          <a:p>
            <a:r>
              <a:rPr lang="el-GR" sz="4400" b="1">
                <a:solidFill>
                  <a:srgbClr val="FFFF00"/>
                </a:solidFill>
              </a:rPr>
              <a:t>Ευρετήρια</a:t>
            </a:r>
            <a:br>
              <a:rPr lang="en-US" sz="4400" b="1">
                <a:solidFill>
                  <a:srgbClr val="FFFF00"/>
                </a:solidFill>
              </a:rPr>
            </a:br>
            <a:r>
              <a:rPr lang="en-US" sz="4400" b="1">
                <a:solidFill>
                  <a:srgbClr val="FFFF00"/>
                </a:solidFill>
              </a:rPr>
              <a:t>Indexes/Indices</a:t>
            </a:r>
            <a:endParaRPr lang="en-US" sz="4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86484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CREATE INDEX</a:t>
            </a:r>
            <a:r>
              <a:rPr lang="el-GR" sz="3600" dirty="0">
                <a:solidFill>
                  <a:srgbClr val="FFFF00"/>
                </a:solidFill>
              </a:rPr>
              <a:t> στην </a:t>
            </a:r>
            <a:r>
              <a:rPr lang="en-US" sz="3600" dirty="0">
                <a:solidFill>
                  <a:srgbClr val="FFFF00"/>
                </a:solidFill>
              </a:rPr>
              <a:t>SQL</a:t>
            </a:r>
            <a:endParaRPr lang="el-GR" sz="3600" dirty="0">
              <a:solidFill>
                <a:srgbClr val="FFFF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948" y="898376"/>
            <a:ext cx="7848476" cy="4114800"/>
          </a:xfrm>
        </p:spPr>
        <p:txBody>
          <a:bodyPr/>
          <a:lstStyle/>
          <a:p>
            <a:pPr>
              <a:buNone/>
            </a:pPr>
            <a:r>
              <a:rPr lang="en-US" sz="2400" dirty="0"/>
              <a:t>CREATE INDEX </a:t>
            </a:r>
            <a:r>
              <a:rPr lang="en-US" sz="2400" dirty="0" err="1"/>
              <a:t>indexName</a:t>
            </a:r>
            <a:r>
              <a:rPr lang="en-US" sz="2400" dirty="0"/>
              <a:t> on </a:t>
            </a:r>
            <a:r>
              <a:rPr lang="en-US" sz="2400" dirty="0" err="1"/>
              <a:t>tableName</a:t>
            </a:r>
            <a:r>
              <a:rPr lang="en-US" sz="2400" dirty="0"/>
              <a:t>(A)</a:t>
            </a:r>
          </a:p>
          <a:p>
            <a:pPr marL="0" indent="0">
              <a:buNone/>
            </a:pPr>
            <a:r>
              <a:rPr lang="el-GR" sz="2000" dirty="0"/>
              <a:t>Δημιουργεί ευρετήριο με όνομα </a:t>
            </a:r>
            <a:r>
              <a:rPr lang="en-US" sz="2000" dirty="0" err="1"/>
              <a:t>indexName</a:t>
            </a:r>
            <a:r>
              <a:rPr lang="en-US" sz="2000" dirty="0"/>
              <a:t> </a:t>
            </a:r>
            <a:r>
              <a:rPr lang="el-GR" sz="2000" dirty="0"/>
              <a:t>πάνω στο </a:t>
            </a:r>
            <a:r>
              <a:rPr lang="en-US" sz="2000" dirty="0"/>
              <a:t>attribute A </a:t>
            </a:r>
            <a:r>
              <a:rPr lang="el-GR" sz="2000" dirty="0"/>
              <a:t>του πίνακα </a:t>
            </a:r>
            <a:r>
              <a:rPr lang="en-US" sz="2000" dirty="0" err="1"/>
              <a:t>tableName</a:t>
            </a:r>
            <a:endParaRPr lang="en-US" sz="20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CREATE INDEX </a:t>
            </a:r>
            <a:r>
              <a:rPr lang="en-US" sz="2400" dirty="0" err="1"/>
              <a:t>indexName</a:t>
            </a:r>
            <a:r>
              <a:rPr lang="en-US" sz="2400" dirty="0"/>
              <a:t> on </a:t>
            </a:r>
            <a:r>
              <a:rPr lang="en-US" sz="2400" dirty="0" err="1"/>
              <a:t>tableName</a:t>
            </a:r>
            <a:r>
              <a:rPr lang="en-US" sz="2400" dirty="0"/>
              <a:t>(A1, A2, … An)</a:t>
            </a:r>
          </a:p>
          <a:p>
            <a:pPr marL="0" indent="0">
              <a:buNone/>
            </a:pPr>
            <a:r>
              <a:rPr lang="el-GR" sz="2000" dirty="0"/>
              <a:t>Δημιουργεί ευρετήριο με όνομα </a:t>
            </a:r>
            <a:r>
              <a:rPr lang="en-US" sz="2000" dirty="0" err="1"/>
              <a:t>indexName</a:t>
            </a:r>
            <a:r>
              <a:rPr lang="en-US" sz="2000" dirty="0"/>
              <a:t> </a:t>
            </a:r>
            <a:r>
              <a:rPr lang="el-GR" sz="2000" dirty="0"/>
              <a:t>πάνω στα </a:t>
            </a:r>
            <a:r>
              <a:rPr lang="en-US" sz="2000" dirty="0"/>
              <a:t>attributes A1,A2,…,An </a:t>
            </a:r>
            <a:r>
              <a:rPr lang="el-GR" sz="2000" dirty="0"/>
              <a:t>του πίνακα </a:t>
            </a:r>
            <a:r>
              <a:rPr lang="en-US" sz="2000" dirty="0" err="1"/>
              <a:t>tableName</a:t>
            </a:r>
            <a:endParaRPr lang="en-US" sz="20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CREATE UNIQUE INDEX </a:t>
            </a:r>
            <a:r>
              <a:rPr lang="en-US" sz="2400" dirty="0" err="1"/>
              <a:t>indexName</a:t>
            </a:r>
            <a:r>
              <a:rPr lang="en-US" sz="2400" dirty="0"/>
              <a:t> on </a:t>
            </a:r>
            <a:r>
              <a:rPr lang="en-US" sz="2400" dirty="0" err="1"/>
              <a:t>tableName</a:t>
            </a:r>
            <a:r>
              <a:rPr lang="en-US" sz="2400" dirty="0"/>
              <a:t>(A)</a:t>
            </a:r>
          </a:p>
          <a:p>
            <a:pPr marL="0" indent="0">
              <a:buNone/>
            </a:pPr>
            <a:r>
              <a:rPr lang="el-GR" sz="2000" dirty="0"/>
              <a:t>Δημιουργεί ευρετήριο με όνομα </a:t>
            </a:r>
            <a:r>
              <a:rPr lang="en-US" sz="2000" dirty="0" err="1"/>
              <a:t>indexName</a:t>
            </a:r>
            <a:r>
              <a:rPr lang="en-US" sz="2000" dirty="0"/>
              <a:t> </a:t>
            </a:r>
            <a:r>
              <a:rPr lang="el-GR" sz="2000" dirty="0"/>
              <a:t>πάνω στο </a:t>
            </a:r>
            <a:r>
              <a:rPr lang="en-US" sz="2000" dirty="0"/>
              <a:t>attribute A </a:t>
            </a:r>
            <a:r>
              <a:rPr lang="el-GR" sz="2000" dirty="0"/>
              <a:t>του πίνακα </a:t>
            </a:r>
            <a:r>
              <a:rPr lang="en-US" sz="2000" dirty="0" err="1"/>
              <a:t>tableName</a:t>
            </a:r>
            <a:r>
              <a:rPr lang="en-US" sz="2000" dirty="0"/>
              <a:t>. </a:t>
            </a:r>
            <a:r>
              <a:rPr lang="el-GR" sz="2000" dirty="0"/>
              <a:t>Το ευρετήριο δεν επιτρέπει διπλότυπα στο </a:t>
            </a:r>
            <a:r>
              <a:rPr lang="en-US" sz="2000" dirty="0"/>
              <a:t>attribute A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DROP INDEX </a:t>
            </a:r>
            <a:r>
              <a:rPr lang="en-US" sz="2400" dirty="0" err="1"/>
              <a:t>indexName</a:t>
            </a:r>
            <a:endParaRPr lang="en-US" sz="2400" dirty="0"/>
          </a:p>
          <a:p>
            <a:pPr>
              <a:buNone/>
            </a:pPr>
            <a:r>
              <a:rPr lang="el-GR" sz="2000" dirty="0"/>
              <a:t>Καταργούμε το ευρετήριο </a:t>
            </a:r>
            <a:r>
              <a:rPr lang="en-US" sz="2000" dirty="0" err="1"/>
              <a:t>indexName</a:t>
            </a:r>
            <a:endParaRPr lang="en-US" sz="1800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86484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CREATE INDEX </a:t>
            </a:r>
            <a:r>
              <a:rPr lang="el-GR" sz="3600" dirty="0">
                <a:solidFill>
                  <a:srgbClr val="FFFF00"/>
                </a:solidFill>
              </a:rPr>
              <a:t>στην </a:t>
            </a:r>
            <a:r>
              <a:rPr lang="en-US" sz="3600" dirty="0" err="1">
                <a:solidFill>
                  <a:srgbClr val="FFFF00"/>
                </a:solidFill>
              </a:rPr>
              <a:t>PostgreSQL</a:t>
            </a:r>
            <a:endParaRPr lang="el-GR" sz="3600" dirty="0">
              <a:solidFill>
                <a:srgbClr val="FFFF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948" y="1042392"/>
            <a:ext cx="7848476" cy="4114800"/>
          </a:xfrm>
        </p:spPr>
        <p:txBody>
          <a:bodyPr/>
          <a:lstStyle/>
          <a:p>
            <a:pPr>
              <a:buNone/>
            </a:pPr>
            <a:r>
              <a:rPr lang="el-GR" sz="2400" dirty="0"/>
              <a:t>Προκαθορισμένο είδος ευρετηρίου είναι τα </a:t>
            </a:r>
            <a:r>
              <a:rPr lang="en-US" sz="2400" dirty="0"/>
              <a:t>B-trees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CREATE INDEX </a:t>
            </a:r>
            <a:r>
              <a:rPr lang="en-US" sz="2400" dirty="0" err="1"/>
              <a:t>indexName</a:t>
            </a:r>
            <a:r>
              <a:rPr lang="en-US" sz="2400" dirty="0"/>
              <a:t> on </a:t>
            </a:r>
            <a:r>
              <a:rPr lang="en-US" sz="2400" dirty="0" err="1"/>
              <a:t>tableName</a:t>
            </a:r>
            <a:r>
              <a:rPr lang="en-US" sz="2400" dirty="0"/>
              <a:t>(A)</a:t>
            </a:r>
          </a:p>
          <a:p>
            <a:pPr marL="0" indent="0">
              <a:buNone/>
            </a:pPr>
            <a:r>
              <a:rPr lang="el-GR" sz="2000" dirty="0"/>
              <a:t>Δημιουργεί ευρετήριο τύπου </a:t>
            </a:r>
            <a:r>
              <a:rPr lang="en-US" sz="2000" dirty="0"/>
              <a:t>B-tree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CREATE INDEX </a:t>
            </a:r>
            <a:r>
              <a:rPr lang="en-US" sz="2400" dirty="0" err="1"/>
              <a:t>indexName</a:t>
            </a:r>
            <a:r>
              <a:rPr lang="en-US" sz="2400" dirty="0"/>
              <a:t> on </a:t>
            </a:r>
            <a:r>
              <a:rPr lang="en-US" sz="2400" dirty="0" err="1"/>
              <a:t>tableName</a:t>
            </a:r>
            <a:r>
              <a:rPr lang="en-US" sz="2400" dirty="0"/>
              <a:t> using hash(A)</a:t>
            </a:r>
          </a:p>
          <a:p>
            <a:pPr marL="0" indent="0">
              <a:buNone/>
            </a:pPr>
            <a:r>
              <a:rPr lang="el-GR" sz="2000" dirty="0"/>
              <a:t>Δημιουργεί ευρετήριο τύπου </a:t>
            </a:r>
            <a:r>
              <a:rPr lang="en-US" sz="2000" dirty="0"/>
              <a:t>hash index</a:t>
            </a:r>
            <a:endParaRPr lang="el-GR" sz="2000" dirty="0"/>
          </a:p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r>
              <a:rPr lang="el-GR" sz="2000" dirty="0"/>
              <a:t>Υπάρχουν και άλλα είδη ευρετηρίων που υποστηρίζονται – αυτά θα τα δείτε σε πιο προχωρημένα μαθήματα Βάσεων Δεδομένων</a:t>
            </a:r>
            <a:endParaRPr lang="en-US" sz="1800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864840"/>
          </a:xfrm>
        </p:spPr>
        <p:txBody>
          <a:bodyPr/>
          <a:lstStyle/>
          <a:p>
            <a:r>
              <a:rPr lang="el-GR" sz="3600" dirty="0">
                <a:solidFill>
                  <a:srgbClr val="FFFF00"/>
                </a:solidFill>
              </a:rPr>
              <a:t>Παραδείγματα – Απλά Ερωτήματα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836712"/>
            <a:ext cx="8208912" cy="720080"/>
          </a:xfrm>
        </p:spPr>
        <p:txBody>
          <a:bodyPr/>
          <a:lstStyle/>
          <a:p>
            <a:pPr>
              <a:buNone/>
            </a:pPr>
            <a:r>
              <a:rPr lang="el-GR" sz="2400" dirty="0"/>
              <a:t>Τι είδους ευρετήρια είναι χρήσιμα στα παρακάτω ερωτήματα;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539552" y="1628800"/>
            <a:ext cx="4104456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725" tIns="41275" rIns="85725" bIns="41275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5000"/>
              <a:buFont typeface="Monotype Sort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SELECT  *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5000"/>
              <a:buFont typeface="Monotype Sorts" pitchFamily="2" charset="2"/>
              <a:buNone/>
              <a:tabLst/>
              <a:defRPr/>
            </a:pPr>
            <a:r>
              <a:rPr lang="en-US" kern="0" dirty="0">
                <a:solidFill>
                  <a:schemeClr val="bg1"/>
                </a:solidFill>
                <a:latin typeface="+mn-lt"/>
              </a:rPr>
              <a:t>FROM	     Apply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5000"/>
              <a:buFont typeface="Monotype Sort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WHERE 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sID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4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5000"/>
              <a:buFont typeface="Monotype Sorts" pitchFamily="2" charset="2"/>
              <a:buNone/>
              <a:tabLst/>
              <a:defRPr/>
            </a:pPr>
            <a:r>
              <a:rPr lang="en-US" kern="0" dirty="0">
                <a:solidFill>
                  <a:schemeClr val="bg1"/>
                </a:solidFill>
                <a:latin typeface="+mn-lt"/>
              </a:rPr>
              <a:t>Hash </a:t>
            </a:r>
            <a:r>
              <a:rPr lang="el-GR" kern="0" dirty="0">
                <a:solidFill>
                  <a:schemeClr val="bg1"/>
                </a:solidFill>
                <a:latin typeface="+mn-lt"/>
              </a:rPr>
              <a:t>στο </a:t>
            </a:r>
            <a:r>
              <a:rPr lang="en-US" kern="0" dirty="0" err="1">
                <a:solidFill>
                  <a:schemeClr val="bg1"/>
                </a:solidFill>
                <a:latin typeface="+mn-lt"/>
              </a:rPr>
              <a:t>sID</a:t>
            </a:r>
            <a:r>
              <a:rPr lang="en-US" kern="0" dirty="0">
                <a:solidFill>
                  <a:schemeClr val="bg1"/>
                </a:solidFill>
                <a:latin typeface="+mn-lt"/>
              </a:rPr>
              <a:t>; </a:t>
            </a:r>
            <a:r>
              <a:rPr lang="el-GR" kern="0" dirty="0">
                <a:solidFill>
                  <a:schemeClr val="bg1"/>
                </a:solidFill>
                <a:latin typeface="+mn-lt"/>
              </a:rPr>
              <a:t>ΝΑΙ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5000"/>
              <a:buFont typeface="Monotype Sort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B-tree </a:t>
            </a:r>
            <a:r>
              <a:rPr kumimoji="0" lang="el-GR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στο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sID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  <a:r>
              <a:rPr kumimoji="0" lang="en-US" sz="2400" b="0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NAI</a:t>
            </a:r>
            <a:endParaRPr kumimoji="0" lang="el-GR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427984" y="1628800"/>
            <a:ext cx="4104456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725" tIns="41275" rIns="85725" bIns="41275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5000"/>
              <a:buFont typeface="Monotype Sort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SELECT  *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5000"/>
              <a:buFont typeface="Monotype Sorts" pitchFamily="2" charset="2"/>
              <a:buNone/>
              <a:tabLst/>
              <a:defRPr/>
            </a:pPr>
            <a:r>
              <a:rPr lang="en-US" kern="0" dirty="0">
                <a:solidFill>
                  <a:schemeClr val="bg1"/>
                </a:solidFill>
                <a:latin typeface="+mn-lt"/>
              </a:rPr>
              <a:t>FROM	     Apply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5000"/>
              <a:buFont typeface="Monotype Sort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WHERE 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sID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&gt; 4</a:t>
            </a:r>
          </a:p>
          <a:p>
            <a:pPr lvl="0" algn="l">
              <a:spcBef>
                <a:spcPct val="20000"/>
              </a:spcBef>
              <a:buClr>
                <a:srgbClr val="FFFF00"/>
              </a:buClr>
              <a:buSzPct val="85000"/>
              <a:defRPr/>
            </a:pPr>
            <a:r>
              <a:rPr lang="en-US" kern="0" dirty="0">
                <a:solidFill>
                  <a:schemeClr val="bg1"/>
                </a:solidFill>
              </a:rPr>
              <a:t>Hash </a:t>
            </a:r>
            <a:r>
              <a:rPr lang="el-GR" kern="0" dirty="0">
                <a:solidFill>
                  <a:schemeClr val="bg1"/>
                </a:solidFill>
              </a:rPr>
              <a:t>στο </a:t>
            </a:r>
            <a:r>
              <a:rPr lang="en-US" kern="0" dirty="0" err="1">
                <a:solidFill>
                  <a:schemeClr val="bg1"/>
                </a:solidFill>
              </a:rPr>
              <a:t>sID</a:t>
            </a:r>
            <a:r>
              <a:rPr lang="en-US" kern="0" dirty="0">
                <a:solidFill>
                  <a:schemeClr val="bg1"/>
                </a:solidFill>
              </a:rPr>
              <a:t>;    OXI</a:t>
            </a:r>
            <a:endParaRPr lang="el-GR" kern="0" dirty="0">
              <a:solidFill>
                <a:schemeClr val="bg1"/>
              </a:solidFill>
            </a:endParaRPr>
          </a:p>
          <a:p>
            <a:pPr lvl="0" algn="l">
              <a:spcBef>
                <a:spcPct val="20000"/>
              </a:spcBef>
              <a:buClr>
                <a:srgbClr val="FFFF00"/>
              </a:buClr>
              <a:buSzPct val="85000"/>
              <a:defRPr/>
            </a:pPr>
            <a:r>
              <a:rPr lang="en-US" kern="0" dirty="0">
                <a:solidFill>
                  <a:schemeClr val="bg1"/>
                </a:solidFill>
              </a:rPr>
              <a:t>B-tree </a:t>
            </a:r>
            <a:r>
              <a:rPr lang="el-GR" kern="0" dirty="0">
                <a:solidFill>
                  <a:schemeClr val="bg1"/>
                </a:solidFill>
              </a:rPr>
              <a:t>στο </a:t>
            </a:r>
            <a:r>
              <a:rPr lang="en-US" kern="0" dirty="0" err="1">
                <a:solidFill>
                  <a:schemeClr val="bg1"/>
                </a:solidFill>
              </a:rPr>
              <a:t>sID</a:t>
            </a:r>
            <a:r>
              <a:rPr lang="en-US" kern="0" dirty="0">
                <a:solidFill>
                  <a:schemeClr val="bg1"/>
                </a:solidFill>
              </a:rPr>
              <a:t>;  NAI</a:t>
            </a:r>
            <a:endParaRPr lang="el-GR" kern="0" dirty="0">
              <a:solidFill>
                <a:schemeClr val="bg1"/>
              </a:solidFill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539552" y="4005064"/>
            <a:ext cx="792088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725" tIns="41275" rIns="85725" bIns="41275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5000"/>
              <a:buFont typeface="Monotype Sort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SELECT  *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5000"/>
              <a:buFont typeface="Monotype Sorts" pitchFamily="2" charset="2"/>
              <a:buNone/>
              <a:tabLst/>
              <a:defRPr/>
            </a:pPr>
            <a:r>
              <a:rPr lang="en-US" kern="0" dirty="0">
                <a:solidFill>
                  <a:schemeClr val="bg1"/>
                </a:solidFill>
                <a:latin typeface="+mn-lt"/>
              </a:rPr>
              <a:t>FROM	     Apply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5000"/>
              <a:buFont typeface="Monotype Sort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WHERE 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sID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4 and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cName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&gt; ‘MIT’</a:t>
            </a:r>
          </a:p>
          <a:p>
            <a:pPr lvl="0" algn="l">
              <a:spcBef>
                <a:spcPct val="20000"/>
              </a:spcBef>
              <a:buClr>
                <a:srgbClr val="FFFF00"/>
              </a:buClr>
              <a:buSzPct val="85000"/>
            </a:pPr>
            <a:r>
              <a:rPr lang="en-US" kern="0" dirty="0">
                <a:solidFill>
                  <a:schemeClr val="bg1"/>
                </a:solidFill>
                <a:latin typeface="+mn-lt"/>
              </a:rPr>
              <a:t>Hash </a:t>
            </a:r>
            <a:r>
              <a:rPr lang="el-GR" kern="0" dirty="0">
                <a:solidFill>
                  <a:schemeClr val="bg1"/>
                </a:solidFill>
                <a:latin typeface="+mn-lt"/>
              </a:rPr>
              <a:t>στο </a:t>
            </a:r>
            <a:r>
              <a:rPr lang="en-US" kern="0" dirty="0" err="1">
                <a:solidFill>
                  <a:schemeClr val="bg1"/>
                </a:solidFill>
                <a:latin typeface="+mn-lt"/>
              </a:rPr>
              <a:t>sID</a:t>
            </a:r>
            <a:r>
              <a:rPr lang="en-US" kern="0" dirty="0">
                <a:solidFill>
                  <a:schemeClr val="bg1"/>
                </a:solidFill>
                <a:latin typeface="+mn-lt"/>
              </a:rPr>
              <a:t>; </a:t>
            </a:r>
            <a:r>
              <a:rPr lang="el-GR" kern="0" dirty="0">
                <a:solidFill>
                  <a:schemeClr val="bg1"/>
                </a:solidFill>
                <a:latin typeface="+mn-lt"/>
              </a:rPr>
              <a:t>ΝΑΙ</a:t>
            </a:r>
            <a:r>
              <a:rPr lang="en-US" kern="0" dirty="0">
                <a:solidFill>
                  <a:schemeClr val="bg1"/>
                </a:solidFill>
                <a:latin typeface="+mn-lt"/>
              </a:rPr>
              <a:t>		</a:t>
            </a:r>
            <a:r>
              <a:rPr lang="en-US" kern="0" dirty="0">
                <a:solidFill>
                  <a:schemeClr val="bg1"/>
                </a:solidFill>
              </a:rPr>
              <a:t>Hash </a:t>
            </a:r>
            <a:r>
              <a:rPr lang="el-GR" kern="0" dirty="0">
                <a:solidFill>
                  <a:schemeClr val="bg1"/>
                </a:solidFill>
              </a:rPr>
              <a:t>στο </a:t>
            </a:r>
            <a:r>
              <a:rPr lang="en-US" kern="0" dirty="0" err="1">
                <a:solidFill>
                  <a:schemeClr val="bg1"/>
                </a:solidFill>
              </a:rPr>
              <a:t>cName</a:t>
            </a:r>
            <a:r>
              <a:rPr lang="en-US" kern="0" dirty="0">
                <a:solidFill>
                  <a:schemeClr val="bg1"/>
                </a:solidFill>
              </a:rPr>
              <a:t>; OXI</a:t>
            </a:r>
            <a:endParaRPr lang="el-GR" kern="0" dirty="0">
              <a:solidFill>
                <a:schemeClr val="bg1"/>
              </a:solidFill>
              <a:latin typeface="+mn-lt"/>
            </a:endParaRPr>
          </a:p>
          <a:p>
            <a:pPr algn="l">
              <a:spcBef>
                <a:spcPct val="20000"/>
              </a:spcBef>
              <a:buClr>
                <a:srgbClr val="FFFF00"/>
              </a:buClr>
              <a:buSzPct val="85000"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B-tree </a:t>
            </a:r>
            <a:r>
              <a:rPr kumimoji="0" lang="el-GR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στο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sID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  <a:r>
              <a:rPr kumimoji="0" lang="en-US" sz="2400" b="0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NAI		</a:t>
            </a:r>
            <a:r>
              <a:rPr lang="en-US" kern="0" dirty="0">
                <a:solidFill>
                  <a:schemeClr val="bg1"/>
                </a:solidFill>
              </a:rPr>
              <a:t>B-tree </a:t>
            </a:r>
            <a:r>
              <a:rPr lang="el-GR" kern="0" dirty="0">
                <a:solidFill>
                  <a:schemeClr val="bg1"/>
                </a:solidFill>
              </a:rPr>
              <a:t>στο </a:t>
            </a:r>
            <a:r>
              <a:rPr lang="en-US" kern="0" dirty="0" err="1">
                <a:solidFill>
                  <a:schemeClr val="bg1"/>
                </a:solidFill>
              </a:rPr>
              <a:t>cName</a:t>
            </a:r>
            <a:r>
              <a:rPr lang="en-US" kern="0" dirty="0">
                <a:solidFill>
                  <a:schemeClr val="bg1"/>
                </a:solidFill>
              </a:rPr>
              <a:t>;  NAI</a:t>
            </a:r>
          </a:p>
          <a:p>
            <a:pPr algn="l">
              <a:spcBef>
                <a:spcPct val="20000"/>
              </a:spcBef>
              <a:buClr>
                <a:srgbClr val="FFFF00"/>
              </a:buClr>
              <a:buSzPct val="85000"/>
            </a:pPr>
            <a:r>
              <a:rPr lang="en-US" kern="0" dirty="0">
                <a:solidFill>
                  <a:schemeClr val="bg1"/>
                </a:solidFill>
              </a:rPr>
              <a:t>B-tree </a:t>
            </a:r>
            <a:r>
              <a:rPr lang="en-US" kern="0" dirty="0" err="1">
                <a:solidFill>
                  <a:schemeClr val="bg1"/>
                </a:solidFill>
              </a:rPr>
              <a:t>sto</a:t>
            </a:r>
            <a:r>
              <a:rPr lang="en-US" kern="0" dirty="0">
                <a:solidFill>
                  <a:schemeClr val="bg1"/>
                </a:solidFill>
              </a:rPr>
              <a:t> (</a:t>
            </a:r>
            <a:r>
              <a:rPr lang="en-US" kern="0" dirty="0" err="1">
                <a:solidFill>
                  <a:schemeClr val="bg1"/>
                </a:solidFill>
              </a:rPr>
              <a:t>sID,cName</a:t>
            </a:r>
            <a:r>
              <a:rPr lang="en-US" kern="0" dirty="0">
                <a:solidFill>
                  <a:schemeClr val="bg1"/>
                </a:solidFill>
              </a:rPr>
              <a:t>); </a:t>
            </a:r>
            <a:r>
              <a:rPr lang="el-GR" kern="0" dirty="0">
                <a:solidFill>
                  <a:schemeClr val="bg1"/>
                </a:solidFill>
              </a:rPr>
              <a:t>ΝΑΙ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5000"/>
              <a:buFont typeface="Monotype Sorts" pitchFamily="2" charset="2"/>
              <a:buNone/>
              <a:tabLst/>
              <a:defRPr/>
            </a:pPr>
            <a:endParaRPr kumimoji="0" lang="el-GR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395536" y="3933056"/>
            <a:ext cx="820891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V="1">
            <a:off x="4067944" y="1628800"/>
            <a:ext cx="0" cy="230425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864840"/>
          </a:xfrm>
        </p:spPr>
        <p:txBody>
          <a:bodyPr/>
          <a:lstStyle/>
          <a:p>
            <a:r>
              <a:rPr lang="el-GR" sz="3600" dirty="0">
                <a:solidFill>
                  <a:srgbClr val="FFFF00"/>
                </a:solidFill>
              </a:rPr>
              <a:t>Παραδείγματα - </a:t>
            </a:r>
            <a:r>
              <a:rPr lang="en-US" sz="3600" dirty="0">
                <a:solidFill>
                  <a:srgbClr val="FFFF00"/>
                </a:solidFill>
              </a:rPr>
              <a:t>Joins</a:t>
            </a:r>
            <a:endParaRPr lang="el-GR" sz="3600" dirty="0">
              <a:solidFill>
                <a:srgbClr val="FFFF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836712"/>
            <a:ext cx="8208912" cy="720080"/>
          </a:xfrm>
        </p:spPr>
        <p:txBody>
          <a:bodyPr/>
          <a:lstStyle/>
          <a:p>
            <a:pPr>
              <a:buNone/>
            </a:pPr>
            <a:r>
              <a:rPr lang="el-GR" sz="2400" dirty="0"/>
              <a:t>Τι είδους ευρετήρια είναι χρήσιμα στα παρακάτω ερωτήματα;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539552" y="1340768"/>
            <a:ext cx="7776864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725" tIns="41275" rIns="85725" bIns="41275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5000"/>
              <a:buFont typeface="Monotype Sort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SELECT  *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5000"/>
              <a:buFont typeface="Monotype Sorts" pitchFamily="2" charset="2"/>
              <a:buNone/>
              <a:tabLst/>
              <a:defRPr/>
            </a:pPr>
            <a:r>
              <a:rPr lang="en-US" kern="0" dirty="0">
                <a:solidFill>
                  <a:schemeClr val="bg1"/>
                </a:solidFill>
                <a:latin typeface="+mn-lt"/>
              </a:rPr>
              <a:t>FROM	     Apply, Student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5000"/>
              <a:buFont typeface="Monotype Sort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WHERE 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Apply.sID</a:t>
            </a:r>
            <a:r>
              <a:rPr kumimoji="0" lang="en-US" sz="2400" b="0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en-US" sz="2400" b="0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Student.sID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5000"/>
              <a:buFont typeface="Monotype Sorts" pitchFamily="2" charset="2"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+mn-lt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5000"/>
              <a:buFont typeface="Monotype Sorts" pitchFamily="2" charset="2"/>
              <a:buNone/>
              <a:tabLst/>
              <a:defRPr/>
            </a:pPr>
            <a:r>
              <a:rPr lang="el-GR" kern="0" dirty="0">
                <a:solidFill>
                  <a:schemeClr val="bg1"/>
                </a:solidFill>
                <a:latin typeface="+mn-lt"/>
              </a:rPr>
              <a:t>Χωρίς κανένα ευρετήριο, πιθανός υπολογισμός είναι: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5000"/>
              <a:buFont typeface="Monotype Sorts" pitchFamily="2" charset="2"/>
              <a:buNone/>
              <a:tabLst/>
              <a:defRPr/>
            </a:pPr>
            <a:r>
              <a:rPr lang="el-GR" kern="0" dirty="0">
                <a:solidFill>
                  <a:schemeClr val="bg1"/>
                </a:solidFill>
                <a:latin typeface="+mn-lt"/>
              </a:rPr>
              <a:t>Για κάθε πλειάδα της </a:t>
            </a:r>
            <a:r>
              <a:rPr lang="en-US" kern="0" dirty="0">
                <a:solidFill>
                  <a:schemeClr val="bg1"/>
                </a:solidFill>
                <a:latin typeface="+mn-lt"/>
              </a:rPr>
              <a:t>Apply </a:t>
            </a:r>
            <a:r>
              <a:rPr lang="el-GR" kern="0" dirty="0">
                <a:solidFill>
                  <a:schemeClr val="bg1"/>
                </a:solidFill>
                <a:latin typeface="+mn-lt"/>
              </a:rPr>
              <a:t>σάρωσε όλη τη </a:t>
            </a:r>
            <a:r>
              <a:rPr lang="en-US" kern="0" dirty="0">
                <a:solidFill>
                  <a:schemeClr val="bg1"/>
                </a:solidFill>
                <a:latin typeface="+mn-lt"/>
              </a:rPr>
              <a:t>Student </a:t>
            </a:r>
            <a:r>
              <a:rPr lang="el-GR" kern="0" dirty="0">
                <a:solidFill>
                  <a:schemeClr val="bg1"/>
                </a:solidFill>
                <a:latin typeface="+mn-lt"/>
              </a:rPr>
              <a:t>για να βρεις πλειάδες με το ίδιο </a:t>
            </a:r>
            <a:r>
              <a:rPr lang="en-US" kern="0" dirty="0" err="1">
                <a:solidFill>
                  <a:schemeClr val="bg1"/>
                </a:solidFill>
                <a:latin typeface="+mn-lt"/>
              </a:rPr>
              <a:t>sID</a:t>
            </a:r>
            <a:r>
              <a:rPr lang="en-US" kern="0" dirty="0">
                <a:solidFill>
                  <a:schemeClr val="bg1"/>
                </a:solidFill>
                <a:latin typeface="+mn-lt"/>
              </a:rPr>
              <a:t>     (</a:t>
            </a:r>
            <a:r>
              <a:rPr lang="el-GR" kern="0" dirty="0">
                <a:solidFill>
                  <a:schemeClr val="bg1"/>
                </a:solidFill>
                <a:latin typeface="+mn-lt"/>
              </a:rPr>
              <a:t>ΑΡΓΟ)</a:t>
            </a:r>
            <a:endParaRPr lang="en-US" kern="0" dirty="0">
              <a:solidFill>
                <a:schemeClr val="bg1"/>
              </a:solidFill>
              <a:latin typeface="+mn-lt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5000"/>
              <a:buFont typeface="Monotype Sorts" pitchFamily="2" charset="2"/>
              <a:buNone/>
              <a:tabLst/>
              <a:defRPr/>
            </a:pPr>
            <a:endParaRPr lang="el-GR" kern="0" dirty="0">
              <a:solidFill>
                <a:schemeClr val="bg1"/>
              </a:solidFill>
              <a:latin typeface="+mn-lt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5000"/>
              <a:buFont typeface="Monotype Sorts" pitchFamily="2" charset="2"/>
              <a:buNone/>
              <a:tabLst/>
              <a:defRPr/>
            </a:pPr>
            <a:r>
              <a:rPr lang="el-GR" kern="0" dirty="0">
                <a:solidFill>
                  <a:schemeClr val="bg1"/>
                </a:solidFill>
                <a:latin typeface="+mn-lt"/>
              </a:rPr>
              <a:t>Αν υπάρχει </a:t>
            </a:r>
            <a:r>
              <a:rPr lang="en-US" kern="0" dirty="0">
                <a:solidFill>
                  <a:schemeClr val="bg1"/>
                </a:solidFill>
                <a:latin typeface="+mn-lt"/>
              </a:rPr>
              <a:t>index </a:t>
            </a:r>
            <a:r>
              <a:rPr lang="el-GR" kern="0" dirty="0">
                <a:solidFill>
                  <a:schemeClr val="bg1"/>
                </a:solidFill>
                <a:latin typeface="+mn-lt"/>
              </a:rPr>
              <a:t>στη </a:t>
            </a:r>
            <a:r>
              <a:rPr lang="en-US" kern="0" dirty="0">
                <a:solidFill>
                  <a:schemeClr val="bg1"/>
                </a:solidFill>
                <a:latin typeface="+mn-lt"/>
              </a:rPr>
              <a:t>Student (</a:t>
            </a:r>
            <a:r>
              <a:rPr lang="el-GR" kern="0" dirty="0">
                <a:solidFill>
                  <a:schemeClr val="bg1"/>
                </a:solidFill>
                <a:latin typeface="+mn-lt"/>
              </a:rPr>
              <a:t>στο </a:t>
            </a:r>
            <a:r>
              <a:rPr lang="en-US" kern="0" dirty="0" err="1">
                <a:solidFill>
                  <a:schemeClr val="bg1"/>
                </a:solidFill>
                <a:latin typeface="+mn-lt"/>
              </a:rPr>
              <a:t>sID</a:t>
            </a:r>
            <a:r>
              <a:rPr lang="en-US" kern="0" dirty="0">
                <a:solidFill>
                  <a:schemeClr val="bg1"/>
                </a:solidFill>
                <a:latin typeface="+mn-lt"/>
              </a:rPr>
              <a:t>): </a:t>
            </a:r>
          </a:p>
          <a:p>
            <a:pPr algn="l">
              <a:spcBef>
                <a:spcPct val="20000"/>
              </a:spcBef>
              <a:buClr>
                <a:srgbClr val="FFFF00"/>
              </a:buClr>
              <a:buSzPct val="85000"/>
            </a:pPr>
            <a:r>
              <a:rPr lang="el-GR" kern="0" dirty="0">
                <a:solidFill>
                  <a:schemeClr val="bg1"/>
                </a:solidFill>
              </a:rPr>
              <a:t>Για κάθε πλειάδα της </a:t>
            </a:r>
            <a:r>
              <a:rPr lang="en-US" kern="0" dirty="0">
                <a:solidFill>
                  <a:schemeClr val="bg1"/>
                </a:solidFill>
              </a:rPr>
              <a:t>Apply </a:t>
            </a:r>
            <a:r>
              <a:rPr lang="el-GR" kern="0" dirty="0">
                <a:solidFill>
                  <a:schemeClr val="bg1"/>
                </a:solidFill>
              </a:rPr>
              <a:t>χρησιμοποίησε το ευρετήριο στη </a:t>
            </a:r>
            <a:r>
              <a:rPr lang="en-US" kern="0" dirty="0">
                <a:solidFill>
                  <a:schemeClr val="bg1"/>
                </a:solidFill>
              </a:rPr>
              <a:t>Student </a:t>
            </a:r>
            <a:r>
              <a:rPr lang="el-GR" kern="0" dirty="0">
                <a:solidFill>
                  <a:schemeClr val="bg1"/>
                </a:solidFill>
              </a:rPr>
              <a:t>για να βρεις γρήγορα πλειάδες με το ίδιο </a:t>
            </a:r>
            <a:r>
              <a:rPr lang="en-US" kern="0" dirty="0" err="1">
                <a:solidFill>
                  <a:schemeClr val="bg1"/>
                </a:solidFill>
              </a:rPr>
              <a:t>sID</a:t>
            </a:r>
            <a:endParaRPr lang="en-US" kern="0" dirty="0">
              <a:solidFill>
                <a:schemeClr val="bg1"/>
              </a:solidFill>
            </a:endParaRPr>
          </a:p>
          <a:p>
            <a:pPr algn="l">
              <a:spcBef>
                <a:spcPct val="20000"/>
              </a:spcBef>
              <a:buClr>
                <a:srgbClr val="FFFF00"/>
              </a:buClr>
              <a:buSzPct val="85000"/>
            </a:pPr>
            <a:r>
              <a:rPr lang="el-GR" kern="0" dirty="0">
                <a:solidFill>
                  <a:schemeClr val="bg1"/>
                </a:solidFill>
              </a:rPr>
              <a:t>Πιο αποδοτικό το </a:t>
            </a:r>
            <a:r>
              <a:rPr lang="en-US" kern="0" dirty="0">
                <a:solidFill>
                  <a:schemeClr val="bg1"/>
                </a:solidFill>
              </a:rPr>
              <a:t>hash index – </a:t>
            </a:r>
            <a:r>
              <a:rPr lang="el-GR" kern="0" dirty="0">
                <a:solidFill>
                  <a:schemeClr val="bg1"/>
                </a:solidFill>
              </a:rPr>
              <a:t>καλό και το </a:t>
            </a:r>
            <a:r>
              <a:rPr lang="en-US" kern="0" dirty="0">
                <a:solidFill>
                  <a:schemeClr val="bg1"/>
                </a:solidFill>
              </a:rPr>
              <a:t>B-tree</a:t>
            </a:r>
            <a:endParaRPr kumimoji="0" lang="el-GR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864840"/>
          </a:xfrm>
        </p:spPr>
        <p:txBody>
          <a:bodyPr/>
          <a:lstStyle/>
          <a:p>
            <a:r>
              <a:rPr lang="el-GR" sz="3600" dirty="0">
                <a:solidFill>
                  <a:srgbClr val="FFFF00"/>
                </a:solidFill>
              </a:rPr>
              <a:t>Παραδείγματα - </a:t>
            </a:r>
            <a:r>
              <a:rPr lang="en-US" sz="3600" dirty="0">
                <a:solidFill>
                  <a:srgbClr val="FFFF00"/>
                </a:solidFill>
              </a:rPr>
              <a:t>Joins</a:t>
            </a:r>
            <a:endParaRPr lang="el-GR" sz="3600" dirty="0">
              <a:solidFill>
                <a:srgbClr val="FFFF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836712"/>
            <a:ext cx="8208912" cy="720080"/>
          </a:xfrm>
        </p:spPr>
        <p:txBody>
          <a:bodyPr/>
          <a:lstStyle/>
          <a:p>
            <a:pPr>
              <a:buNone/>
            </a:pPr>
            <a:r>
              <a:rPr lang="el-GR" sz="2400" dirty="0"/>
              <a:t>Τι είδους ευρετήρια είναι χρήσιμα στα παρακάτω ερωτήματα;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539552" y="1412776"/>
            <a:ext cx="7776864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725" tIns="41275" rIns="85725" bIns="41275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5000"/>
              <a:buFont typeface="Monotype Sort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SELECT  *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5000"/>
              <a:buFont typeface="Monotype Sorts" pitchFamily="2" charset="2"/>
              <a:buNone/>
              <a:tabLst/>
              <a:defRPr/>
            </a:pPr>
            <a:r>
              <a:rPr lang="en-US" kern="0" dirty="0">
                <a:solidFill>
                  <a:schemeClr val="bg1"/>
                </a:solidFill>
                <a:latin typeface="+mn-lt"/>
              </a:rPr>
              <a:t>FROM	     Apply, Student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5000"/>
              <a:buFont typeface="Monotype Sort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WHERE 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Apply.sID</a:t>
            </a:r>
            <a:r>
              <a:rPr kumimoji="0" lang="en-US" sz="2400" b="0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en-US" sz="2400" b="0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Student.sID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5000"/>
              <a:buFont typeface="Monotype Sorts" pitchFamily="2" charset="2"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+mn-lt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5000"/>
              <a:buFont typeface="Monotype Sorts" pitchFamily="2" charset="2"/>
              <a:buNone/>
              <a:tabLst/>
              <a:defRPr/>
            </a:pPr>
            <a:r>
              <a:rPr lang="el-GR" kern="0" dirty="0">
                <a:solidFill>
                  <a:schemeClr val="bg1"/>
                </a:solidFill>
                <a:latin typeface="+mn-lt"/>
              </a:rPr>
              <a:t>Αν υπάρχει </a:t>
            </a:r>
            <a:r>
              <a:rPr lang="en-US" kern="0" dirty="0">
                <a:solidFill>
                  <a:schemeClr val="bg1"/>
                </a:solidFill>
                <a:latin typeface="+mn-lt"/>
              </a:rPr>
              <a:t>index </a:t>
            </a:r>
            <a:r>
              <a:rPr lang="el-GR" kern="0" dirty="0">
                <a:solidFill>
                  <a:schemeClr val="bg1"/>
                </a:solidFill>
                <a:latin typeface="+mn-lt"/>
              </a:rPr>
              <a:t>στην </a:t>
            </a:r>
            <a:r>
              <a:rPr lang="en-US" kern="0" dirty="0">
                <a:solidFill>
                  <a:schemeClr val="bg1"/>
                </a:solidFill>
                <a:latin typeface="+mn-lt"/>
              </a:rPr>
              <a:t>Apply (</a:t>
            </a:r>
            <a:r>
              <a:rPr lang="el-GR" kern="0" dirty="0">
                <a:solidFill>
                  <a:schemeClr val="bg1"/>
                </a:solidFill>
                <a:latin typeface="+mn-lt"/>
              </a:rPr>
              <a:t>στο </a:t>
            </a:r>
            <a:r>
              <a:rPr lang="en-US" kern="0" dirty="0" err="1">
                <a:solidFill>
                  <a:schemeClr val="bg1"/>
                </a:solidFill>
                <a:latin typeface="+mn-lt"/>
              </a:rPr>
              <a:t>sID</a:t>
            </a:r>
            <a:r>
              <a:rPr lang="en-US" kern="0" dirty="0">
                <a:solidFill>
                  <a:schemeClr val="bg1"/>
                </a:solidFill>
                <a:latin typeface="+mn-lt"/>
              </a:rPr>
              <a:t>): </a:t>
            </a:r>
          </a:p>
          <a:p>
            <a:pPr algn="l">
              <a:spcBef>
                <a:spcPct val="20000"/>
              </a:spcBef>
              <a:buClr>
                <a:srgbClr val="FFFF00"/>
              </a:buClr>
              <a:buSzPct val="85000"/>
            </a:pPr>
            <a:r>
              <a:rPr lang="el-GR" kern="0" dirty="0">
                <a:solidFill>
                  <a:schemeClr val="bg1"/>
                </a:solidFill>
              </a:rPr>
              <a:t>Για κάθε πλειάδα της </a:t>
            </a:r>
            <a:r>
              <a:rPr lang="en-US" kern="0" dirty="0">
                <a:solidFill>
                  <a:schemeClr val="bg1"/>
                </a:solidFill>
              </a:rPr>
              <a:t>Student </a:t>
            </a:r>
            <a:r>
              <a:rPr lang="el-GR" kern="0" dirty="0">
                <a:solidFill>
                  <a:schemeClr val="bg1"/>
                </a:solidFill>
              </a:rPr>
              <a:t>χρησιμοποίησε το ευρετήριο στην </a:t>
            </a:r>
            <a:r>
              <a:rPr lang="en-US" kern="0" dirty="0">
                <a:solidFill>
                  <a:schemeClr val="bg1"/>
                </a:solidFill>
              </a:rPr>
              <a:t>Apply </a:t>
            </a:r>
            <a:r>
              <a:rPr lang="el-GR" kern="0" dirty="0">
                <a:solidFill>
                  <a:schemeClr val="bg1"/>
                </a:solidFill>
              </a:rPr>
              <a:t>για να βρεις γρήγορα πλειάδες με το ίδιο </a:t>
            </a:r>
            <a:r>
              <a:rPr lang="en-US" kern="0" dirty="0" err="1">
                <a:solidFill>
                  <a:schemeClr val="bg1"/>
                </a:solidFill>
              </a:rPr>
              <a:t>sID</a:t>
            </a:r>
            <a:endParaRPr lang="en-US" kern="0" dirty="0">
              <a:solidFill>
                <a:schemeClr val="bg1"/>
              </a:solidFill>
            </a:endParaRPr>
          </a:p>
          <a:p>
            <a:pPr algn="l">
              <a:spcBef>
                <a:spcPct val="20000"/>
              </a:spcBef>
              <a:buClr>
                <a:srgbClr val="FFFF00"/>
              </a:buClr>
              <a:buSzPct val="85000"/>
            </a:pPr>
            <a:r>
              <a:rPr lang="el-GR" kern="0" dirty="0">
                <a:solidFill>
                  <a:schemeClr val="bg1"/>
                </a:solidFill>
              </a:rPr>
              <a:t>Πιο αποδοτικό το </a:t>
            </a:r>
            <a:r>
              <a:rPr lang="en-US" kern="0" dirty="0">
                <a:solidFill>
                  <a:schemeClr val="bg1"/>
                </a:solidFill>
              </a:rPr>
              <a:t>hash index – </a:t>
            </a:r>
            <a:r>
              <a:rPr lang="el-GR" kern="0" dirty="0">
                <a:solidFill>
                  <a:schemeClr val="bg1"/>
                </a:solidFill>
              </a:rPr>
              <a:t>καλό και το </a:t>
            </a:r>
            <a:r>
              <a:rPr lang="en-US" kern="0" dirty="0">
                <a:solidFill>
                  <a:schemeClr val="bg1"/>
                </a:solidFill>
              </a:rPr>
              <a:t>B-tree</a:t>
            </a:r>
          </a:p>
          <a:p>
            <a:pPr algn="l">
              <a:spcBef>
                <a:spcPct val="20000"/>
              </a:spcBef>
              <a:buClr>
                <a:srgbClr val="FFFF00"/>
              </a:buClr>
              <a:buSzPct val="85000"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l">
              <a:spcBef>
                <a:spcPct val="20000"/>
              </a:spcBef>
              <a:buClr>
                <a:srgbClr val="FFFF00"/>
              </a:buClr>
              <a:buSzPct val="85000"/>
              <a:defRPr/>
            </a:pPr>
            <a:r>
              <a:rPr lang="el-GR" kern="0" dirty="0">
                <a:solidFill>
                  <a:schemeClr val="bg1"/>
                </a:solidFill>
              </a:rPr>
              <a:t>Αν υπάρχουν </a:t>
            </a:r>
            <a:r>
              <a:rPr lang="en-US" kern="0" dirty="0">
                <a:solidFill>
                  <a:schemeClr val="bg1"/>
                </a:solidFill>
              </a:rPr>
              <a:t>index </a:t>
            </a:r>
            <a:r>
              <a:rPr lang="el-GR" kern="0" dirty="0">
                <a:solidFill>
                  <a:schemeClr val="bg1"/>
                </a:solidFill>
              </a:rPr>
              <a:t>και στις 2 σχέσεις</a:t>
            </a:r>
            <a:r>
              <a:rPr lang="en-US" kern="0" dirty="0">
                <a:solidFill>
                  <a:schemeClr val="bg1"/>
                </a:solidFill>
              </a:rPr>
              <a:t> (</a:t>
            </a:r>
            <a:r>
              <a:rPr lang="el-GR" kern="0" dirty="0">
                <a:solidFill>
                  <a:schemeClr val="bg1"/>
                </a:solidFill>
              </a:rPr>
              <a:t>στο </a:t>
            </a:r>
            <a:r>
              <a:rPr lang="en-US" kern="0" dirty="0" err="1">
                <a:solidFill>
                  <a:schemeClr val="bg1"/>
                </a:solidFill>
              </a:rPr>
              <a:t>sID</a:t>
            </a:r>
            <a:r>
              <a:rPr lang="en-US" kern="0" dirty="0">
                <a:solidFill>
                  <a:schemeClr val="bg1"/>
                </a:solidFill>
              </a:rPr>
              <a:t>): </a:t>
            </a:r>
          </a:p>
          <a:p>
            <a:pPr algn="l">
              <a:spcBef>
                <a:spcPct val="20000"/>
              </a:spcBef>
              <a:buClr>
                <a:srgbClr val="FFFF00"/>
              </a:buClr>
              <a:buSzPct val="85000"/>
            </a:pPr>
            <a:r>
              <a:rPr lang="el-GR" kern="0" dirty="0">
                <a:solidFill>
                  <a:schemeClr val="bg1"/>
                </a:solidFill>
              </a:rPr>
              <a:t>Υπάρχουν αλγόριθμοι που επιτυγχάνουν το </a:t>
            </a:r>
            <a:r>
              <a:rPr lang="en-US" kern="0" dirty="0">
                <a:solidFill>
                  <a:schemeClr val="bg1"/>
                </a:solidFill>
              </a:rPr>
              <a:t>join </a:t>
            </a:r>
            <a:r>
              <a:rPr lang="el-GR" kern="0" dirty="0">
                <a:solidFill>
                  <a:schemeClr val="bg1"/>
                </a:solidFill>
              </a:rPr>
              <a:t>πιο γρήγορα… (δε θα τους καλύψουμε)</a:t>
            </a:r>
            <a:endParaRPr kumimoji="0" lang="el-GR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864840"/>
          </a:xfrm>
        </p:spPr>
        <p:txBody>
          <a:bodyPr/>
          <a:lstStyle/>
          <a:p>
            <a:r>
              <a:rPr lang="el-GR" sz="3600" dirty="0">
                <a:solidFill>
                  <a:srgbClr val="FFFF00"/>
                </a:solidFill>
              </a:rPr>
              <a:t>Παραδείγματα - </a:t>
            </a:r>
            <a:r>
              <a:rPr lang="en-US" sz="3600" dirty="0">
                <a:solidFill>
                  <a:srgbClr val="FFFF00"/>
                </a:solidFill>
              </a:rPr>
              <a:t>Joins</a:t>
            </a:r>
            <a:endParaRPr lang="el-GR" sz="3600" dirty="0">
              <a:solidFill>
                <a:srgbClr val="FFFF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836712"/>
            <a:ext cx="8208912" cy="720080"/>
          </a:xfrm>
        </p:spPr>
        <p:txBody>
          <a:bodyPr/>
          <a:lstStyle/>
          <a:p>
            <a:pPr>
              <a:buNone/>
            </a:pPr>
            <a:r>
              <a:rPr lang="el-GR" sz="2400" dirty="0"/>
              <a:t>Τι είδους ευρετήρια είναι χρήσιμα στα παρακάτω ερωτήματα;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539552" y="1628800"/>
            <a:ext cx="7776864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725" tIns="41275" rIns="85725" bIns="41275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5000"/>
              <a:buFont typeface="Monotype Sort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SELECT  *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5000"/>
              <a:buFont typeface="Monotype Sorts" pitchFamily="2" charset="2"/>
              <a:buNone/>
              <a:tabLst/>
              <a:defRPr/>
            </a:pPr>
            <a:r>
              <a:rPr lang="en-US" kern="0" dirty="0">
                <a:solidFill>
                  <a:schemeClr val="bg1"/>
                </a:solidFill>
                <a:latin typeface="+mn-lt"/>
              </a:rPr>
              <a:t>FROM	     Apply, Student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5000"/>
              <a:buFont typeface="Monotype Sort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WHERE 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Apply.sID</a:t>
            </a:r>
            <a:r>
              <a:rPr kumimoji="0" lang="en-US" sz="2400" b="0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2400" b="0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</a:t>
            </a:r>
            <a:r>
              <a:rPr kumimoji="0" lang="en-US" sz="2400" b="0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Student.sID</a:t>
            </a:r>
            <a:r>
              <a:rPr kumimoji="0" lang="el-GR" sz="2400" b="0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</a:t>
            </a:r>
            <a:r>
              <a:rPr lang="en-US" kern="0" dirty="0">
                <a:solidFill>
                  <a:schemeClr val="bg1"/>
                </a:solidFill>
                <a:latin typeface="+mn-lt"/>
              </a:rPr>
              <a:t>50</a:t>
            </a:r>
            <a:r>
              <a:rPr kumimoji="0" lang="el-GR" sz="2400" b="0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5000"/>
              <a:buFont typeface="Monotype Sorts" pitchFamily="2" charset="2"/>
              <a:buNone/>
              <a:tabLst/>
              <a:defRPr/>
            </a:pPr>
            <a:r>
              <a:rPr lang="en-US" kern="0" baseline="0" dirty="0">
                <a:solidFill>
                  <a:schemeClr val="bg1"/>
                </a:solidFill>
                <a:latin typeface="+mn-lt"/>
              </a:rPr>
              <a:t>	</a:t>
            </a:r>
            <a:r>
              <a:rPr lang="en-US" kern="0" dirty="0">
                <a:solidFill>
                  <a:schemeClr val="bg1"/>
                </a:solidFill>
                <a:latin typeface="+mn-lt"/>
              </a:rPr>
              <a:t>    </a:t>
            </a:r>
            <a:r>
              <a:rPr lang="en-US" kern="0" dirty="0" err="1">
                <a:solidFill>
                  <a:schemeClr val="bg1"/>
                </a:solidFill>
                <a:latin typeface="+mn-lt"/>
              </a:rPr>
              <a:t>Apply.sID</a:t>
            </a:r>
            <a:r>
              <a:rPr lang="en-US" kern="0" dirty="0">
                <a:solidFill>
                  <a:schemeClr val="bg1"/>
                </a:solidFill>
                <a:latin typeface="+mn-lt"/>
              </a:rPr>
              <a:t> &gt; </a:t>
            </a:r>
            <a:r>
              <a:rPr lang="en-US" kern="0" dirty="0" err="1">
                <a:solidFill>
                  <a:schemeClr val="bg1"/>
                </a:solidFill>
                <a:latin typeface="+mn-lt"/>
              </a:rPr>
              <a:t>Student.sID</a:t>
            </a:r>
            <a:r>
              <a:rPr lang="en-US" kern="0" dirty="0">
                <a:solidFill>
                  <a:schemeClr val="bg1"/>
                </a:solidFill>
                <a:latin typeface="+mn-lt"/>
              </a:rPr>
              <a:t> - 50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5000"/>
              <a:buFont typeface="Monotype Sorts" pitchFamily="2" charset="2"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+mn-lt"/>
            </a:endParaRPr>
          </a:p>
          <a:p>
            <a:pPr lvl="0" algn="l">
              <a:spcBef>
                <a:spcPct val="20000"/>
              </a:spcBef>
              <a:buClr>
                <a:srgbClr val="FFFF00"/>
              </a:buClr>
              <a:buSzPct val="85000"/>
              <a:defRPr/>
            </a:pPr>
            <a:r>
              <a:rPr lang="el-GR" kern="0" dirty="0">
                <a:solidFill>
                  <a:schemeClr val="bg1"/>
                </a:solidFill>
              </a:rPr>
              <a:t>Χρήσιμο Β-</a:t>
            </a:r>
            <a:r>
              <a:rPr lang="en-US" kern="0" dirty="0">
                <a:solidFill>
                  <a:schemeClr val="bg1"/>
                </a:solidFill>
              </a:rPr>
              <a:t>tree </a:t>
            </a:r>
            <a:r>
              <a:rPr lang="el-GR" kern="0" dirty="0">
                <a:solidFill>
                  <a:schemeClr val="bg1"/>
                </a:solidFill>
              </a:rPr>
              <a:t>στη </a:t>
            </a:r>
            <a:r>
              <a:rPr lang="en-US" kern="0" dirty="0">
                <a:solidFill>
                  <a:schemeClr val="bg1"/>
                </a:solidFill>
              </a:rPr>
              <a:t>Student</a:t>
            </a:r>
            <a:r>
              <a:rPr lang="el-GR" kern="0" dirty="0">
                <a:solidFill>
                  <a:schemeClr val="bg1"/>
                </a:solidFill>
              </a:rPr>
              <a:t> (στο </a:t>
            </a:r>
            <a:r>
              <a:rPr lang="en-US" kern="0" dirty="0" err="1">
                <a:solidFill>
                  <a:schemeClr val="bg1"/>
                </a:solidFill>
              </a:rPr>
              <a:t>sID</a:t>
            </a:r>
            <a:r>
              <a:rPr lang="en-US" kern="0" dirty="0">
                <a:solidFill>
                  <a:schemeClr val="bg1"/>
                </a:solidFill>
              </a:rPr>
              <a:t>): </a:t>
            </a:r>
          </a:p>
          <a:p>
            <a:pPr algn="l">
              <a:spcBef>
                <a:spcPct val="20000"/>
              </a:spcBef>
              <a:buClr>
                <a:srgbClr val="FFFF00"/>
              </a:buClr>
              <a:buSzPct val="85000"/>
            </a:pPr>
            <a:r>
              <a:rPr lang="el-GR" kern="0" dirty="0">
                <a:solidFill>
                  <a:schemeClr val="bg1"/>
                </a:solidFill>
              </a:rPr>
              <a:t>Για κάθε πλειάδα της </a:t>
            </a:r>
            <a:r>
              <a:rPr lang="en-US" kern="0" dirty="0">
                <a:solidFill>
                  <a:schemeClr val="bg1"/>
                </a:solidFill>
              </a:rPr>
              <a:t>Apply </a:t>
            </a:r>
            <a:r>
              <a:rPr lang="el-GR" kern="0" dirty="0">
                <a:solidFill>
                  <a:schemeClr val="bg1"/>
                </a:solidFill>
              </a:rPr>
              <a:t>χρησιμοποίησε το Β-</a:t>
            </a:r>
            <a:r>
              <a:rPr lang="en-US" kern="0" dirty="0">
                <a:solidFill>
                  <a:schemeClr val="bg1"/>
                </a:solidFill>
              </a:rPr>
              <a:t>tree </a:t>
            </a:r>
            <a:r>
              <a:rPr lang="el-GR" kern="0" dirty="0">
                <a:solidFill>
                  <a:schemeClr val="bg1"/>
                </a:solidFill>
              </a:rPr>
              <a:t> στη </a:t>
            </a:r>
            <a:r>
              <a:rPr lang="en-US" kern="0" dirty="0">
                <a:solidFill>
                  <a:schemeClr val="bg1"/>
                </a:solidFill>
              </a:rPr>
              <a:t>Student </a:t>
            </a:r>
            <a:r>
              <a:rPr lang="el-GR" kern="0" dirty="0">
                <a:solidFill>
                  <a:schemeClr val="bg1"/>
                </a:solidFill>
              </a:rPr>
              <a:t>για να βρεις γρήγορα πλειάδες με </a:t>
            </a:r>
            <a:r>
              <a:rPr lang="en-US" kern="0" dirty="0" err="1">
                <a:solidFill>
                  <a:schemeClr val="bg1"/>
                </a:solidFill>
              </a:rPr>
              <a:t>sID</a:t>
            </a:r>
            <a:r>
              <a:rPr lang="en-US" kern="0" dirty="0">
                <a:solidFill>
                  <a:schemeClr val="bg1"/>
                </a:solidFill>
              </a:rPr>
              <a:t> </a:t>
            </a:r>
            <a:r>
              <a:rPr lang="el-GR" kern="0" dirty="0">
                <a:solidFill>
                  <a:schemeClr val="bg1"/>
                </a:solidFill>
              </a:rPr>
              <a:t>στο ζητούμενο εύρος τιμών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5000"/>
              <a:buFont typeface="Monotype Sorts" pitchFamily="2" charset="2"/>
              <a:buNone/>
              <a:tabLst/>
              <a:defRPr/>
            </a:pPr>
            <a:endParaRPr lang="el-GR" kern="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864840"/>
          </a:xfrm>
        </p:spPr>
        <p:txBody>
          <a:bodyPr/>
          <a:lstStyle/>
          <a:p>
            <a:r>
              <a:rPr lang="el-GR" sz="3600" dirty="0">
                <a:solidFill>
                  <a:srgbClr val="FFFF00"/>
                </a:solidFill>
              </a:rPr>
              <a:t>Παραδείγματα - </a:t>
            </a:r>
            <a:r>
              <a:rPr lang="en-US" sz="3600" dirty="0">
                <a:solidFill>
                  <a:srgbClr val="FFFF00"/>
                </a:solidFill>
              </a:rPr>
              <a:t>Joins</a:t>
            </a:r>
            <a:endParaRPr lang="el-GR" sz="3600" dirty="0">
              <a:solidFill>
                <a:srgbClr val="FFFF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836712"/>
            <a:ext cx="8208912" cy="720080"/>
          </a:xfrm>
        </p:spPr>
        <p:txBody>
          <a:bodyPr/>
          <a:lstStyle/>
          <a:p>
            <a:pPr>
              <a:buNone/>
            </a:pPr>
            <a:r>
              <a:rPr lang="el-GR" sz="2400" dirty="0"/>
              <a:t>Τι είδους ευρετήρια είναι χρήσιμα στα παρακάτω ερωτήματα;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539552" y="1628800"/>
            <a:ext cx="7992888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725" tIns="41275" rIns="85725" bIns="41275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5000"/>
              <a:buFont typeface="Monotype Sort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SELECT  *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5000"/>
              <a:buFont typeface="Monotype Sorts" pitchFamily="2" charset="2"/>
              <a:buNone/>
              <a:tabLst/>
              <a:defRPr/>
            </a:pPr>
            <a:r>
              <a:rPr lang="en-US" kern="0" dirty="0">
                <a:solidFill>
                  <a:schemeClr val="bg1"/>
                </a:solidFill>
                <a:latin typeface="+mn-lt"/>
              </a:rPr>
              <a:t>FROM	     Apply A, Student S,  College C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5000"/>
              <a:buFont typeface="Monotype Sort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WHERE 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A.sID</a:t>
            </a:r>
            <a:r>
              <a:rPr kumimoji="0" lang="en-US" sz="2400" b="0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en-US" sz="2400" b="0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S.sID</a:t>
            </a:r>
            <a:r>
              <a:rPr kumimoji="0" lang="en-US" sz="2400" b="0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2400" b="0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A.cName</a:t>
            </a:r>
            <a:r>
              <a:rPr kumimoji="0" lang="en-US" sz="2400" b="0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en-US" sz="2400" b="0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C.cName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5000"/>
              <a:buFont typeface="Monotype Sorts" pitchFamily="2" charset="2"/>
              <a:buNone/>
              <a:tabLst/>
              <a:defRPr/>
            </a:pPr>
            <a:endParaRPr lang="el-GR" kern="0" dirty="0">
              <a:solidFill>
                <a:schemeClr val="bg1"/>
              </a:solidFill>
              <a:latin typeface="+mn-lt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5000"/>
              <a:buFont typeface="Monotype Sorts" pitchFamily="2" charset="2"/>
              <a:buNone/>
              <a:tabLst/>
              <a:defRPr/>
            </a:pPr>
            <a:r>
              <a:rPr lang="el-GR" kern="0" dirty="0">
                <a:solidFill>
                  <a:schemeClr val="bg1"/>
                </a:solidFill>
                <a:latin typeface="+mn-lt"/>
              </a:rPr>
              <a:t>Αν υπάρχει </a:t>
            </a:r>
            <a:r>
              <a:rPr lang="en-US" kern="0" dirty="0">
                <a:solidFill>
                  <a:schemeClr val="bg1"/>
                </a:solidFill>
                <a:latin typeface="+mn-lt"/>
              </a:rPr>
              <a:t>index </a:t>
            </a:r>
            <a:r>
              <a:rPr lang="el-GR" kern="0" dirty="0">
                <a:solidFill>
                  <a:schemeClr val="bg1"/>
                </a:solidFill>
                <a:latin typeface="+mn-lt"/>
              </a:rPr>
              <a:t>στην </a:t>
            </a:r>
            <a:r>
              <a:rPr lang="en-US" kern="0" dirty="0">
                <a:solidFill>
                  <a:schemeClr val="bg1"/>
                </a:solidFill>
                <a:latin typeface="+mn-lt"/>
              </a:rPr>
              <a:t>Apply (</a:t>
            </a:r>
            <a:r>
              <a:rPr lang="en-US" kern="0" dirty="0" err="1">
                <a:solidFill>
                  <a:schemeClr val="bg1"/>
                </a:solidFill>
                <a:latin typeface="+mn-lt"/>
              </a:rPr>
              <a:t>sID</a:t>
            </a:r>
            <a:r>
              <a:rPr lang="en-US" kern="0" dirty="0">
                <a:solidFill>
                  <a:schemeClr val="bg1"/>
                </a:solidFill>
                <a:latin typeface="+mn-lt"/>
              </a:rPr>
              <a:t>) </a:t>
            </a:r>
            <a:r>
              <a:rPr lang="el-GR" kern="0" dirty="0">
                <a:solidFill>
                  <a:schemeClr val="bg1"/>
                </a:solidFill>
                <a:latin typeface="+mn-lt"/>
              </a:rPr>
              <a:t>και στην </a:t>
            </a:r>
            <a:r>
              <a:rPr lang="en-US" kern="0" dirty="0">
                <a:solidFill>
                  <a:schemeClr val="bg1"/>
                </a:solidFill>
                <a:latin typeface="+mn-lt"/>
              </a:rPr>
              <a:t>College (</a:t>
            </a:r>
            <a:r>
              <a:rPr lang="en-US" kern="0" dirty="0" err="1">
                <a:solidFill>
                  <a:schemeClr val="bg1"/>
                </a:solidFill>
                <a:latin typeface="+mn-lt"/>
              </a:rPr>
              <a:t>cName</a:t>
            </a:r>
            <a:r>
              <a:rPr lang="en-US" kern="0" dirty="0">
                <a:solidFill>
                  <a:schemeClr val="bg1"/>
                </a:solidFill>
                <a:latin typeface="+mn-lt"/>
              </a:rPr>
              <a:t>): </a:t>
            </a:r>
          </a:p>
          <a:p>
            <a:pPr algn="l">
              <a:spcBef>
                <a:spcPct val="20000"/>
              </a:spcBef>
              <a:buClr>
                <a:srgbClr val="FFFF00"/>
              </a:buClr>
              <a:buSzPct val="85000"/>
            </a:pPr>
            <a:r>
              <a:rPr lang="el-GR" kern="0" dirty="0">
                <a:solidFill>
                  <a:schemeClr val="bg1"/>
                </a:solidFill>
              </a:rPr>
              <a:t>Για κάθε πλειάδα της </a:t>
            </a:r>
            <a:r>
              <a:rPr lang="en-US" kern="0" dirty="0">
                <a:solidFill>
                  <a:schemeClr val="bg1"/>
                </a:solidFill>
              </a:rPr>
              <a:t>Student </a:t>
            </a:r>
            <a:r>
              <a:rPr lang="el-GR" kern="0" dirty="0">
                <a:solidFill>
                  <a:schemeClr val="bg1"/>
                </a:solidFill>
              </a:rPr>
              <a:t>χρησιμοποίησε το ευρετήριο στην </a:t>
            </a:r>
            <a:r>
              <a:rPr lang="en-US" kern="0" dirty="0">
                <a:solidFill>
                  <a:schemeClr val="bg1"/>
                </a:solidFill>
              </a:rPr>
              <a:t>Apply </a:t>
            </a:r>
            <a:r>
              <a:rPr lang="el-GR" kern="0" dirty="0">
                <a:solidFill>
                  <a:schemeClr val="bg1"/>
                </a:solidFill>
              </a:rPr>
              <a:t>για να βρεις γρήγορα πλειάδες που κάνουν </a:t>
            </a:r>
            <a:r>
              <a:rPr lang="en-US" kern="0" dirty="0">
                <a:solidFill>
                  <a:schemeClr val="bg1"/>
                </a:solidFill>
              </a:rPr>
              <a:t>join </a:t>
            </a:r>
          </a:p>
          <a:p>
            <a:pPr marL="457200" indent="-457200" algn="l">
              <a:spcBef>
                <a:spcPct val="20000"/>
              </a:spcBef>
              <a:buClr>
                <a:srgbClr val="FFFF00"/>
              </a:buClr>
              <a:buSzPct val="85000"/>
            </a:pPr>
            <a:r>
              <a:rPr lang="en-US" kern="0" dirty="0">
                <a:solidFill>
                  <a:schemeClr val="bg1"/>
                </a:solidFill>
              </a:rPr>
              <a:t>	</a:t>
            </a:r>
            <a:r>
              <a:rPr lang="el-GR" kern="0" dirty="0">
                <a:solidFill>
                  <a:schemeClr val="bg1"/>
                </a:solidFill>
              </a:rPr>
              <a:t>Μετά για κάθε τέτοια πλειάδα της </a:t>
            </a:r>
            <a:r>
              <a:rPr lang="en-US" kern="0" dirty="0">
                <a:solidFill>
                  <a:schemeClr val="bg1"/>
                </a:solidFill>
              </a:rPr>
              <a:t>Apply </a:t>
            </a:r>
            <a:r>
              <a:rPr lang="el-GR" kern="0" dirty="0">
                <a:solidFill>
                  <a:schemeClr val="bg1"/>
                </a:solidFill>
              </a:rPr>
              <a:t>χρησιμοποίησε</a:t>
            </a:r>
          </a:p>
          <a:p>
            <a:pPr marL="457200" indent="-457200" algn="l">
              <a:spcBef>
                <a:spcPct val="20000"/>
              </a:spcBef>
              <a:buClr>
                <a:srgbClr val="FFFF00"/>
              </a:buClr>
              <a:buSzPct val="85000"/>
            </a:pPr>
            <a:r>
              <a:rPr lang="el-GR" kern="0" dirty="0">
                <a:solidFill>
                  <a:schemeClr val="bg1"/>
                </a:solidFill>
              </a:rPr>
              <a:t>	το ευρετήριο στην </a:t>
            </a:r>
            <a:r>
              <a:rPr lang="en-US" kern="0" dirty="0">
                <a:solidFill>
                  <a:schemeClr val="bg1"/>
                </a:solidFill>
              </a:rPr>
              <a:t>College </a:t>
            </a:r>
            <a:r>
              <a:rPr lang="el-GR" kern="0" dirty="0">
                <a:solidFill>
                  <a:schemeClr val="bg1"/>
                </a:solidFill>
              </a:rPr>
              <a:t>για να βρεις γρήγορα πλειάδες στην </a:t>
            </a:r>
            <a:r>
              <a:rPr lang="en-US" kern="0" dirty="0">
                <a:solidFill>
                  <a:schemeClr val="bg1"/>
                </a:solidFill>
              </a:rPr>
              <a:t>College </a:t>
            </a:r>
            <a:r>
              <a:rPr lang="el-GR" kern="0" dirty="0">
                <a:solidFill>
                  <a:schemeClr val="bg1"/>
                </a:solidFill>
              </a:rPr>
              <a:t>που κάνουν </a:t>
            </a:r>
            <a:r>
              <a:rPr lang="en-US" kern="0" dirty="0">
                <a:solidFill>
                  <a:schemeClr val="bg1"/>
                </a:solidFill>
              </a:rPr>
              <a:t>join</a:t>
            </a:r>
          </a:p>
          <a:p>
            <a:pPr marL="457200" indent="-457200" algn="l">
              <a:spcBef>
                <a:spcPct val="20000"/>
              </a:spcBef>
              <a:buClr>
                <a:srgbClr val="FFFF00"/>
              </a:buClr>
              <a:buSzPct val="85000"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lvl="0" indent="-457200" algn="l">
              <a:spcBef>
                <a:spcPct val="20000"/>
              </a:spcBef>
              <a:buClr>
                <a:srgbClr val="FFFF00"/>
              </a:buClr>
              <a:buSzPct val="85000"/>
            </a:pPr>
            <a:r>
              <a:rPr lang="el-GR" kern="0" dirty="0">
                <a:solidFill>
                  <a:schemeClr val="bg1"/>
                </a:solidFill>
              </a:rPr>
              <a:t>Ευρετήρια σε άλλα </a:t>
            </a:r>
            <a:r>
              <a:rPr lang="en-US" kern="0" dirty="0">
                <a:solidFill>
                  <a:schemeClr val="bg1"/>
                </a:solidFill>
              </a:rPr>
              <a:t>join attributes </a:t>
            </a:r>
            <a:r>
              <a:rPr lang="el-GR" kern="0" dirty="0">
                <a:solidFill>
                  <a:schemeClr val="bg1"/>
                </a:solidFill>
              </a:rPr>
              <a:t>είναι επίσης χρήσιμα….</a:t>
            </a:r>
            <a:endParaRPr lang="en-US" kern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864840"/>
          </a:xfrm>
        </p:spPr>
        <p:txBody>
          <a:bodyPr/>
          <a:lstStyle/>
          <a:p>
            <a:r>
              <a:rPr lang="el-GR" sz="3600" dirty="0">
                <a:solidFill>
                  <a:srgbClr val="FFFF00"/>
                </a:solidFill>
              </a:rPr>
              <a:t>Ευρετήρια: Συν και Πλην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836712"/>
            <a:ext cx="8208912" cy="720080"/>
          </a:xfrm>
        </p:spPr>
        <p:txBody>
          <a:bodyPr/>
          <a:lstStyle/>
          <a:p>
            <a:pPr marL="0" indent="0">
              <a:buNone/>
            </a:pPr>
            <a:r>
              <a:rPr lang="el-GR" sz="2400" dirty="0"/>
              <a:t>Σε μεγάλες σχέσεις μπορούν να δώσουν πιο γρήγορες (κατά τάξεις μεγέθους) απαντήσεις σε ερωτήματα</a:t>
            </a:r>
          </a:p>
          <a:p>
            <a:pPr lvl="1">
              <a:buFont typeface="Wingdings" pitchFamily="2" charset="2"/>
              <a:buChar char="q"/>
            </a:pPr>
            <a:r>
              <a:rPr lang="el-GR" sz="2000" dirty="0"/>
              <a:t>Σε πολύ μικρές σχέσεις, μπορεί να μην υπάρχει όφελος</a:t>
            </a:r>
          </a:p>
          <a:p>
            <a:pPr>
              <a:buNone/>
            </a:pPr>
            <a:endParaRPr lang="el-GR" sz="1800" dirty="0"/>
          </a:p>
          <a:p>
            <a:pPr marL="0" indent="0">
              <a:buNone/>
            </a:pPr>
            <a:r>
              <a:rPr lang="el-GR" sz="2400" dirty="0"/>
              <a:t>Τα ευρετήρια ΔΕΝ τα χρησιμοποιεί πάντα ο </a:t>
            </a:r>
            <a:r>
              <a:rPr lang="en-US" sz="2400" dirty="0"/>
              <a:t>optimizer</a:t>
            </a:r>
            <a:r>
              <a:rPr lang="el-GR" sz="2400" dirty="0"/>
              <a:t> – μόνο όταν εκτιμά ότι θα του δώσουν όφελος</a:t>
            </a:r>
            <a:endParaRPr lang="en-US" sz="2400" dirty="0"/>
          </a:p>
          <a:p>
            <a:pPr lvl="1">
              <a:buFont typeface="Wingdings" pitchFamily="2" charset="2"/>
              <a:buChar char="q"/>
            </a:pPr>
            <a:r>
              <a:rPr lang="el-GR" sz="2000" dirty="0"/>
              <a:t>Θα δούμε παραδείγματα σε επόμενες διαλέξεις…</a:t>
            </a:r>
          </a:p>
          <a:p>
            <a:pPr>
              <a:buNone/>
            </a:pPr>
            <a:endParaRPr lang="el-GR" sz="1800" dirty="0"/>
          </a:p>
          <a:p>
            <a:pPr>
              <a:buNone/>
            </a:pPr>
            <a:r>
              <a:rPr lang="el-GR" sz="2400" dirty="0"/>
              <a:t>Μειονεκτήματα</a:t>
            </a:r>
          </a:p>
          <a:p>
            <a:pPr>
              <a:buFont typeface="Wingdings" pitchFamily="2" charset="2"/>
              <a:buChar char="q"/>
            </a:pPr>
            <a:r>
              <a:rPr lang="el-GR" sz="2400" dirty="0"/>
              <a:t>Απαιτούν έξτρα χώρο </a:t>
            </a:r>
          </a:p>
          <a:p>
            <a:pPr>
              <a:buFont typeface="Wingdings" pitchFamily="2" charset="2"/>
              <a:buChar char="q"/>
            </a:pPr>
            <a:r>
              <a:rPr lang="el-GR" sz="2400" dirty="0"/>
              <a:t>Χρειάζονται χρόνο για την κατασκευή τους</a:t>
            </a:r>
          </a:p>
          <a:p>
            <a:pPr>
              <a:buFont typeface="Wingdings" pitchFamily="2" charset="2"/>
              <a:buChar char="q"/>
            </a:pPr>
            <a:r>
              <a:rPr lang="el-GR" sz="2400" dirty="0"/>
              <a:t>Απαιτούν χρόνο σε ενημερώσεις/εισαγωγές/διαγραφές</a:t>
            </a:r>
          </a:p>
          <a:p>
            <a:pPr lvl="1">
              <a:buFont typeface="Wingdings" pitchFamily="2" charset="2"/>
              <a:buChar char="q"/>
            </a:pPr>
            <a:r>
              <a:rPr lang="el-GR" sz="2000" dirty="0"/>
              <a:t>Πχ, μαζικές εισαγωγές μπορούν να γονατίσουν ένα ΣΔΒΔ</a:t>
            </a:r>
          </a:p>
          <a:p>
            <a:pPr lvl="1">
              <a:buFont typeface="Wingdings" pitchFamily="2" charset="2"/>
              <a:buChar char="q"/>
            </a:pPr>
            <a:r>
              <a:rPr lang="el-GR" sz="2000" dirty="0"/>
              <a:t>Σε μαζικές εισαγωγές απαιτούνται πιο έξυπνη διαχείριση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1143000"/>
          </a:xfrm>
        </p:spPr>
        <p:txBody>
          <a:bodyPr/>
          <a:lstStyle/>
          <a:p>
            <a:r>
              <a:rPr lang="el-GR" sz="3600" dirty="0">
                <a:solidFill>
                  <a:srgbClr val="FFFF00"/>
                </a:solidFill>
              </a:rPr>
              <a:t>Ευρετήρια (</a:t>
            </a:r>
            <a:r>
              <a:rPr lang="en-US" sz="3600" dirty="0">
                <a:solidFill>
                  <a:srgbClr val="FFFF00"/>
                </a:solidFill>
              </a:rPr>
              <a:t>Indexes/Indices)</a:t>
            </a:r>
            <a:endParaRPr lang="el-GR" sz="3600" dirty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052513"/>
            <a:ext cx="8064500" cy="41148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l-GR" sz="2800" dirty="0"/>
              <a:t>Βασικό εργαλείο για να βελτιωθεί η απόδοση σε ένα ΣΔΒΔ</a:t>
            </a:r>
          </a:p>
          <a:p>
            <a:pPr>
              <a:buFont typeface="Monotype Sorts" pitchFamily="2" charset="2"/>
              <a:buNone/>
            </a:pPr>
            <a:endParaRPr lang="el-GR" sz="2000" dirty="0"/>
          </a:p>
          <a:p>
            <a:pPr>
              <a:buFont typeface="Monotype Sorts" pitchFamily="2" charset="2"/>
              <a:buNone/>
            </a:pPr>
            <a:r>
              <a:rPr lang="el-GR" sz="2800" dirty="0"/>
              <a:t>Τα ευρετήρια αποθηκεύονται στη βάση (στο δίσκο) </a:t>
            </a:r>
          </a:p>
          <a:p>
            <a:pPr>
              <a:buFont typeface="Monotype Sorts" pitchFamily="2" charset="2"/>
              <a:buNone/>
            </a:pPr>
            <a:endParaRPr lang="el-GR" sz="2000" dirty="0"/>
          </a:p>
          <a:p>
            <a:pPr>
              <a:buFont typeface="Monotype Sorts" pitchFamily="2" charset="2"/>
              <a:buNone/>
            </a:pPr>
            <a:r>
              <a:rPr lang="el-GR" sz="2800" dirty="0"/>
              <a:t>2 βασικά είδη ευρετηρίων:</a:t>
            </a:r>
          </a:p>
          <a:p>
            <a:r>
              <a:rPr lang="en-US" sz="2800" dirty="0"/>
              <a:t>Hash index </a:t>
            </a:r>
          </a:p>
          <a:p>
            <a:r>
              <a:rPr lang="el-GR" sz="2800" dirty="0"/>
              <a:t>Β+-</a:t>
            </a:r>
            <a:r>
              <a:rPr lang="en-US" sz="2800" dirty="0"/>
              <a:t>trees</a:t>
            </a:r>
          </a:p>
          <a:p>
            <a:pPr>
              <a:buNone/>
            </a:pPr>
            <a:endParaRPr lang="en-US" sz="2000" dirty="0"/>
          </a:p>
          <a:p>
            <a:pPr marL="0" indent="0">
              <a:buNone/>
            </a:pPr>
            <a:r>
              <a:rPr lang="el-GR" sz="2800" dirty="0"/>
              <a:t>Θα δούμε πότε τα ευρετήρια είναι χρήσιμα και ποιο είναι το κόστος τους…</a:t>
            </a:r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4D3E1-A742-4D45-862F-1D8C96FF6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85725" tIns="41275" rIns="85725" bIns="41275" numCol="1" anchor="ctr" anchorCtr="0" compatLnSpc="1">
            <a:prstTxWarp prst="textNoShape">
              <a:avLst/>
            </a:prstTxWarp>
          </a:bodyPr>
          <a:lstStyle/>
          <a:p>
            <a:r>
              <a:rPr lang="en-US" sz="3600">
                <a:solidFill>
                  <a:srgbClr val="FFFF00"/>
                </a:solidFill>
              </a:rPr>
              <a:t>B+-tree</a:t>
            </a:r>
            <a:endParaRPr lang="el-GR" sz="3600">
              <a:solidFill>
                <a:srgbClr val="FFFF00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5B9FBA2-3C5E-40C8-8909-2C9593E7039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54" y="1268760"/>
            <a:ext cx="8679926" cy="4916365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10466416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888DA-9200-47FF-98AA-AF69158B2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3204"/>
            <a:ext cx="7772400" cy="59116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85725" tIns="41275" rIns="85725" bIns="41275" numCol="1" anchor="ctr" anchorCtr="0" compatLnSpc="1">
            <a:prstTxWarp prst="textNoShape">
              <a:avLst/>
            </a:prstTxWarp>
          </a:bodyPr>
          <a:lstStyle/>
          <a:p>
            <a:r>
              <a:rPr lang="en-US" sz="3600">
                <a:solidFill>
                  <a:srgbClr val="FFFF00"/>
                </a:solidFill>
              </a:rPr>
              <a:t>Hash Index</a:t>
            </a:r>
            <a:endParaRPr lang="el-GR" sz="3600">
              <a:solidFill>
                <a:srgbClr val="FFFF00"/>
              </a:solidFill>
            </a:endParaRPr>
          </a:p>
        </p:txBody>
      </p:sp>
      <p:pic>
        <p:nvPicPr>
          <p:cNvPr id="2050" name="Picture 2" descr="Example of Hash Index: Bank DB ucket 0 sh Index Actual ucket 1 A-215 A-305 ucket 2 A-101 A-110 ucket 3 A-217 A-102 ucket 4 tn 750 A-101 Downtown 500 data fil A-110 Downtown 600 A-215 Mianus 700 A-201 Perryridge 900 A-218 Perryridge 700 A-222 Redwood 700 oun A-201 A-218 ucket 5 Hashing can be usel for file organization, as well as for index-structure creation ucket 6 A-222 102517">
            <a:extLst>
              <a:ext uri="{FF2B5EF4-FFF2-40B4-BE49-F238E27FC236}">
                <a16:creationId xmlns:a16="http://schemas.microsoft.com/office/drawing/2014/main" id="{AC8BB231-76FA-488E-8372-2747114547F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76" t="11719"/>
          <a:stretch/>
        </p:blipFill>
        <p:spPr bwMode="auto">
          <a:xfrm>
            <a:off x="1162777" y="896228"/>
            <a:ext cx="6840760" cy="5768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C8BE823-2D5F-46DC-AEBC-2CAC5DB4734A}"/>
              </a:ext>
            </a:extLst>
          </p:cNvPr>
          <p:cNvSpPr/>
          <p:nvPr/>
        </p:nvSpPr>
        <p:spPr bwMode="auto">
          <a:xfrm>
            <a:off x="7596336" y="6247144"/>
            <a:ext cx="360040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731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1143000"/>
          </a:xfrm>
        </p:spPr>
        <p:txBody>
          <a:bodyPr/>
          <a:lstStyle/>
          <a:p>
            <a:r>
              <a:rPr lang="el-GR" sz="3600" dirty="0">
                <a:solidFill>
                  <a:srgbClr val="FFFF00"/>
                </a:solidFill>
              </a:rPr>
              <a:t>Γιατί είναι Χρήσιμα τα Ευρετήρια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052513"/>
            <a:ext cx="8064500" cy="41148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l-GR" sz="2400" dirty="0"/>
              <a:t>Σκεφτείτε ερωτήματα σε μία σχέση με πολλές εγγραφές</a:t>
            </a:r>
          </a:p>
          <a:p>
            <a:pPr>
              <a:buFont typeface="Arial" charset="0"/>
              <a:buChar char="•"/>
            </a:pPr>
            <a:r>
              <a:rPr lang="el-GR" sz="2400" dirty="0"/>
              <a:t>Πώς θα βρίσκατε όλες τις εγγραφές του φοιτητή 5 αν τις χρειαζόσασταν σε ένα ερώτημα;</a:t>
            </a:r>
          </a:p>
          <a:p>
            <a:pPr lvl="1">
              <a:buFont typeface="Arial" charset="0"/>
              <a:buChar char="•"/>
            </a:pPr>
            <a:r>
              <a:rPr lang="el-GR" sz="2000" dirty="0"/>
              <a:t>Αναγκαστικά, διάβασμα όλης της σχέσης =&gt; Πολλά </a:t>
            </a:r>
            <a:r>
              <a:rPr lang="en-US" sz="2000" dirty="0"/>
              <a:t>I/O</a:t>
            </a:r>
            <a:r>
              <a:rPr lang="el-GR" sz="2000" dirty="0"/>
              <a:t> </a:t>
            </a:r>
          </a:p>
          <a:p>
            <a:pPr>
              <a:buFont typeface="Arial" charset="0"/>
              <a:buChar char="•"/>
            </a:pPr>
            <a:r>
              <a:rPr lang="el-GR" sz="2400" dirty="0"/>
              <a:t>Αν υπήρχε ευρετήριο στο</a:t>
            </a:r>
            <a:r>
              <a:rPr lang="en-US" sz="2400" dirty="0"/>
              <a:t> </a:t>
            </a:r>
            <a:r>
              <a:rPr lang="en-US" sz="2400" dirty="0" err="1"/>
              <a:t>sID</a:t>
            </a:r>
            <a:r>
              <a:rPr lang="en-US" sz="2400" dirty="0"/>
              <a:t>;</a:t>
            </a:r>
            <a:endParaRPr lang="el-GR" sz="2400" dirty="0"/>
          </a:p>
          <a:p>
            <a:pPr lvl="1">
              <a:buFont typeface="Arial" charset="0"/>
              <a:buChar char="•"/>
            </a:pPr>
            <a:r>
              <a:rPr lang="en-US" sz="2000" dirty="0"/>
              <a:t>O optimizer </a:t>
            </a:r>
            <a:r>
              <a:rPr lang="el-GR" sz="2000" dirty="0"/>
              <a:t>θα χρησιμοποιούσε το ευρετήριο</a:t>
            </a:r>
          </a:p>
          <a:p>
            <a:pPr lvl="1">
              <a:buFont typeface="Arial" charset="0"/>
              <a:buChar char="•"/>
            </a:pPr>
            <a:r>
              <a:rPr lang="el-GR" sz="2000" dirty="0"/>
              <a:t>Το ευρετήριο θα βοηθούσε</a:t>
            </a:r>
          </a:p>
          <a:p>
            <a:pPr lvl="1">
              <a:buNone/>
            </a:pPr>
            <a:r>
              <a:rPr lang="el-GR" sz="2000" dirty="0"/>
              <a:t>	να διαβάσουμε μόνο τις </a:t>
            </a:r>
          </a:p>
          <a:p>
            <a:pPr lvl="1">
              <a:buNone/>
            </a:pPr>
            <a:r>
              <a:rPr lang="el-GR" sz="2000" dirty="0"/>
              <a:t>	εγγραφές με </a:t>
            </a:r>
            <a:r>
              <a:rPr lang="en-US" sz="2000" dirty="0" err="1"/>
              <a:t>sID</a:t>
            </a:r>
            <a:r>
              <a:rPr lang="en-US" sz="2000" dirty="0"/>
              <a:t>=5 =&gt; </a:t>
            </a:r>
            <a:r>
              <a:rPr lang="el-GR" sz="2000" dirty="0"/>
              <a:t>λίγα Ι/Ο</a:t>
            </a:r>
            <a:endParaRPr lang="en-US" sz="2000" dirty="0"/>
          </a:p>
        </p:txBody>
      </p:sp>
      <p:sp>
        <p:nvSpPr>
          <p:cNvPr id="4" name="TextBox 15"/>
          <p:cNvSpPr txBox="1">
            <a:spLocks noChangeArrowheads="1"/>
          </p:cNvSpPr>
          <p:nvPr/>
        </p:nvSpPr>
        <p:spPr bwMode="auto">
          <a:xfrm>
            <a:off x="6515844" y="3438333"/>
            <a:ext cx="13684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Apply</a:t>
            </a:r>
            <a:endParaRPr lang="el-GR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860033" y="3987120"/>
          <a:ext cx="3816423" cy="2682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2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11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6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3591"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sID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cName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major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dec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281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TUC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CS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YES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281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MIT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MPD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281"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MIT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EE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281">
                <a:tc>
                  <a:txBody>
                    <a:bodyPr/>
                    <a:lstStyle/>
                    <a:p>
                      <a:r>
                        <a:rPr lang="en-US" sz="1600" dirty="0"/>
                        <a:t>4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TUC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CS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YES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281">
                <a:tc>
                  <a:txBody>
                    <a:bodyPr/>
                    <a:lstStyle/>
                    <a:p>
                      <a:r>
                        <a:rPr lang="en-US" sz="1600" dirty="0"/>
                        <a:t>5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EMP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CS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281">
                <a:tc>
                  <a:txBody>
                    <a:bodyPr/>
                    <a:lstStyle/>
                    <a:p>
                      <a:r>
                        <a:rPr lang="en-US" sz="1600" dirty="0"/>
                        <a:t>…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…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…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…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…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281">
                <a:tc>
                  <a:txBody>
                    <a:bodyPr/>
                    <a:lstStyle/>
                    <a:p>
                      <a:r>
                        <a:rPr lang="en-US" sz="1600" dirty="0"/>
                        <a:t>10</a:t>
                      </a:r>
                      <a:r>
                        <a:rPr lang="en-US" sz="1600" baseline="30000" dirty="0"/>
                        <a:t>7</a:t>
                      </a:r>
                      <a:endParaRPr lang="el-GR" sz="1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1013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NIT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ECE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YES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2483768" y="5085184"/>
            <a:ext cx="1512168" cy="86409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Index 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sID</a:t>
            </a:r>
            <a:endParaRPr kumimoji="0" lang="el-G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79512" y="4941168"/>
            <a:ext cx="1512168" cy="11521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dirty="0"/>
              <a:t>Ερώτημα με επιλογή στο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sID</a:t>
            </a:r>
            <a:endParaRPr kumimoji="0" lang="el-G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ight Arrow 8"/>
          <p:cNvSpPr/>
          <p:nvPr/>
        </p:nvSpPr>
        <p:spPr bwMode="auto">
          <a:xfrm>
            <a:off x="1691680" y="5373216"/>
            <a:ext cx="792088" cy="2880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Arrow Connector 10"/>
          <p:cNvCxnSpPr>
            <a:stCxn id="7" idx="3"/>
          </p:cNvCxnSpPr>
          <p:nvPr/>
        </p:nvCxnSpPr>
        <p:spPr bwMode="auto">
          <a:xfrm>
            <a:off x="3995936" y="5517232"/>
            <a:ext cx="792088" cy="21602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1143000"/>
          </a:xfrm>
        </p:spPr>
        <p:txBody>
          <a:bodyPr/>
          <a:lstStyle/>
          <a:p>
            <a:r>
              <a:rPr lang="el-GR" sz="3600" dirty="0">
                <a:solidFill>
                  <a:srgbClr val="FFFF00"/>
                </a:solidFill>
              </a:rPr>
              <a:t>Πολλαπλά Ευρετήρια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052513"/>
            <a:ext cx="8064500" cy="41148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l-GR" sz="2400" dirty="0"/>
              <a:t>Σε μία σχέση μπορεί να υπάρχουν πολλά ευρετήρια </a:t>
            </a:r>
          </a:p>
          <a:p>
            <a:pPr lvl="1">
              <a:buFont typeface="Arial" charset="0"/>
              <a:buChar char="•"/>
            </a:pPr>
            <a:r>
              <a:rPr lang="el-GR" sz="2000" dirty="0"/>
              <a:t>Αρχικά σκεφτείτε ότι κάθε ευρετήριο είναι σε 1 μόνο </a:t>
            </a:r>
            <a:r>
              <a:rPr lang="en-US" sz="2000" dirty="0"/>
              <a:t>attribute</a:t>
            </a:r>
          </a:p>
          <a:p>
            <a:pPr lvl="1">
              <a:buFont typeface="Arial" charset="0"/>
              <a:buChar char="•"/>
            </a:pPr>
            <a:r>
              <a:rPr lang="el-GR" sz="2000" dirty="0"/>
              <a:t>Αργότερα θα δούμε πολυδιάστατα ευρετήρια</a:t>
            </a:r>
            <a:endParaRPr lang="en-US" sz="2000" dirty="0"/>
          </a:p>
        </p:txBody>
      </p:sp>
      <p:sp>
        <p:nvSpPr>
          <p:cNvPr id="4" name="TextBox 15"/>
          <p:cNvSpPr txBox="1">
            <a:spLocks noChangeArrowheads="1"/>
          </p:cNvSpPr>
          <p:nvPr/>
        </p:nvSpPr>
        <p:spPr bwMode="auto">
          <a:xfrm>
            <a:off x="6587852" y="2276872"/>
            <a:ext cx="13684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Apply</a:t>
            </a:r>
            <a:endParaRPr lang="el-GR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932041" y="2825659"/>
          <a:ext cx="3816423" cy="2682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2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11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6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3591"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sID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cName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major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dec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281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TUC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CS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YES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281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MIT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MPD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281"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MIT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EE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281">
                <a:tc>
                  <a:txBody>
                    <a:bodyPr/>
                    <a:lstStyle/>
                    <a:p>
                      <a:r>
                        <a:rPr lang="en-US" sz="1600" dirty="0"/>
                        <a:t>4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TUC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CS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YES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281">
                <a:tc>
                  <a:txBody>
                    <a:bodyPr/>
                    <a:lstStyle/>
                    <a:p>
                      <a:r>
                        <a:rPr lang="en-US" sz="1600" dirty="0"/>
                        <a:t>5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EMP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CS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281">
                <a:tc>
                  <a:txBody>
                    <a:bodyPr/>
                    <a:lstStyle/>
                    <a:p>
                      <a:r>
                        <a:rPr lang="en-US" sz="1600" dirty="0"/>
                        <a:t>…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…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…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…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…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281">
                <a:tc>
                  <a:txBody>
                    <a:bodyPr/>
                    <a:lstStyle/>
                    <a:p>
                      <a:r>
                        <a:rPr lang="en-US" sz="1600" dirty="0"/>
                        <a:t>10</a:t>
                      </a:r>
                      <a:r>
                        <a:rPr lang="en-US" sz="1600" baseline="30000" dirty="0"/>
                        <a:t>7</a:t>
                      </a:r>
                      <a:endParaRPr lang="el-GR" sz="1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1013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NIT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ECE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YES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2555776" y="3356992"/>
            <a:ext cx="1512168" cy="86409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Index 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sID</a:t>
            </a:r>
            <a:endParaRPr kumimoji="0" lang="el-G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51520" y="3212976"/>
            <a:ext cx="1512168" cy="11521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dirty="0"/>
              <a:t>Ερώτημα με επιλογή στο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sID</a:t>
            </a:r>
            <a:endParaRPr kumimoji="0" lang="el-G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ight Arrow 8"/>
          <p:cNvSpPr/>
          <p:nvPr/>
        </p:nvSpPr>
        <p:spPr bwMode="auto">
          <a:xfrm>
            <a:off x="1763688" y="3645024"/>
            <a:ext cx="792088" cy="2880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Arrow Connector 10"/>
          <p:cNvCxnSpPr>
            <a:stCxn id="7" idx="3"/>
          </p:cNvCxnSpPr>
          <p:nvPr/>
        </p:nvCxnSpPr>
        <p:spPr bwMode="auto">
          <a:xfrm>
            <a:off x="4067944" y="3789040"/>
            <a:ext cx="792088" cy="21602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2555776" y="4725144"/>
            <a:ext cx="1512168" cy="86409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Index 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/>
              <a:t>cName</a:t>
            </a:r>
            <a:endParaRPr kumimoji="0" lang="el-G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79512" y="4581128"/>
            <a:ext cx="1584176" cy="11521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dirty="0"/>
              <a:t>Ερώτημα με επιλογή στο </a:t>
            </a:r>
            <a:r>
              <a:rPr lang="en-US" dirty="0" err="1"/>
              <a:t>cName</a:t>
            </a:r>
            <a:endParaRPr kumimoji="0" lang="el-G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1763688" y="5013176"/>
            <a:ext cx="792088" cy="2880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" name="Straight Arrow Connector 13"/>
          <p:cNvCxnSpPr>
            <a:stCxn id="10" idx="3"/>
          </p:cNvCxnSpPr>
          <p:nvPr/>
        </p:nvCxnSpPr>
        <p:spPr bwMode="auto">
          <a:xfrm flipV="1">
            <a:off x="4067944" y="3284984"/>
            <a:ext cx="792088" cy="187220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4067944" y="4365104"/>
            <a:ext cx="864096" cy="7920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792832"/>
          </a:xfrm>
        </p:spPr>
        <p:txBody>
          <a:bodyPr/>
          <a:lstStyle/>
          <a:p>
            <a:r>
              <a:rPr lang="el-GR" sz="3600" dirty="0">
                <a:solidFill>
                  <a:srgbClr val="FFFF00"/>
                </a:solidFill>
              </a:rPr>
              <a:t>Είδη Ευρετηρίων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836712"/>
            <a:ext cx="8424936" cy="41148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2000" dirty="0"/>
              <a:t>Hash index</a:t>
            </a:r>
            <a:r>
              <a:rPr lang="el-GR" sz="2000" dirty="0"/>
              <a:t> (κόστος σε </a:t>
            </a:r>
            <a:r>
              <a:rPr lang="en-US" sz="2000" dirty="0"/>
              <a:t>I/O </a:t>
            </a:r>
            <a:r>
              <a:rPr lang="el-GR" sz="2000" dirty="0"/>
              <a:t>τυπικά σταθερό)</a:t>
            </a:r>
          </a:p>
          <a:p>
            <a:pPr lvl="1">
              <a:buFont typeface="Arial" charset="0"/>
              <a:buChar char="•"/>
            </a:pPr>
            <a:r>
              <a:rPr lang="el-GR" sz="1800" dirty="0"/>
              <a:t>Χρήσιμο μόνο για ερωτήματα «σημείου» (</a:t>
            </a:r>
            <a:r>
              <a:rPr lang="en-US" sz="1800" dirty="0"/>
              <a:t>point queries) </a:t>
            </a:r>
            <a:r>
              <a:rPr lang="el-GR" sz="1800" dirty="0"/>
              <a:t>όπου μας ενδιαφέρει 1 ή ένα μικρό σύνολο τιμών</a:t>
            </a:r>
            <a:r>
              <a:rPr lang="en-US" sz="1800" dirty="0"/>
              <a:t> (</a:t>
            </a:r>
            <a:r>
              <a:rPr lang="el-GR" sz="1800" dirty="0"/>
              <a:t>πχ, </a:t>
            </a:r>
            <a:r>
              <a:rPr lang="en-US" sz="1800" dirty="0" err="1"/>
              <a:t>Apply.sID</a:t>
            </a:r>
            <a:r>
              <a:rPr lang="en-US" sz="1800" dirty="0"/>
              <a:t>=5)</a:t>
            </a:r>
            <a:endParaRPr lang="el-GR" sz="1800" dirty="0"/>
          </a:p>
          <a:p>
            <a:pPr lvl="1">
              <a:buFont typeface="Arial" charset="0"/>
              <a:buChar char="•"/>
            </a:pPr>
            <a:r>
              <a:rPr lang="el-GR" sz="1800" dirty="0"/>
              <a:t>Δε χρησιμεύει καθόλου σε ερωτήματα εύρους (πχ, </a:t>
            </a:r>
            <a:r>
              <a:rPr lang="en-US" sz="1800" dirty="0" err="1"/>
              <a:t>cName</a:t>
            </a:r>
            <a:r>
              <a:rPr lang="en-US" sz="1800" dirty="0"/>
              <a:t> &gt; ‘MIT’)</a:t>
            </a:r>
          </a:p>
          <a:p>
            <a:pPr>
              <a:buFont typeface="Arial" charset="0"/>
              <a:buChar char="•"/>
            </a:pPr>
            <a:r>
              <a:rPr lang="en-US" sz="2000" dirty="0"/>
              <a:t>B+-tree index (</a:t>
            </a:r>
            <a:r>
              <a:rPr lang="el-GR" sz="2000" dirty="0"/>
              <a:t>κόστος σε </a:t>
            </a:r>
            <a:r>
              <a:rPr lang="en-US" sz="2000" dirty="0"/>
              <a:t>I/O </a:t>
            </a:r>
            <a:r>
              <a:rPr lang="el-GR" sz="2000" dirty="0"/>
              <a:t>λογαριθμικό)</a:t>
            </a:r>
          </a:p>
          <a:p>
            <a:pPr lvl="1">
              <a:buFont typeface="Arial" charset="0"/>
              <a:buChar char="•"/>
            </a:pPr>
            <a:r>
              <a:rPr lang="el-GR" sz="1800" dirty="0"/>
              <a:t>Χρήσιμο και για </a:t>
            </a:r>
            <a:r>
              <a:rPr lang="en-US" sz="1800" dirty="0"/>
              <a:t>point queries </a:t>
            </a:r>
            <a:r>
              <a:rPr lang="el-GR" sz="1800" dirty="0"/>
              <a:t>και για </a:t>
            </a:r>
            <a:r>
              <a:rPr lang="en-US" sz="1800" dirty="0"/>
              <a:t>range queries </a:t>
            </a:r>
          </a:p>
          <a:p>
            <a:pPr lvl="1">
              <a:buNone/>
            </a:pPr>
            <a:r>
              <a:rPr lang="en-US" sz="1800" dirty="0"/>
              <a:t>	(</a:t>
            </a:r>
            <a:r>
              <a:rPr lang="el-GR" sz="1800" dirty="0"/>
              <a:t>πχ, </a:t>
            </a:r>
            <a:r>
              <a:rPr lang="en-US" sz="1800" dirty="0"/>
              <a:t>‘MARY’ &lt; </a:t>
            </a:r>
            <a:r>
              <a:rPr lang="en-US" sz="1800" dirty="0" err="1"/>
              <a:t>cName</a:t>
            </a:r>
            <a:r>
              <a:rPr lang="en-US" sz="1800" dirty="0"/>
              <a:t> &lt; ‘TUC’)</a:t>
            </a:r>
            <a:endParaRPr lang="el-GR" sz="1800" dirty="0"/>
          </a:p>
          <a:p>
            <a:pPr lvl="1">
              <a:buFont typeface="Arial" charset="0"/>
              <a:buChar char="•"/>
            </a:pPr>
            <a:r>
              <a:rPr lang="el-GR" sz="1800" dirty="0"/>
              <a:t>Αποδοτικό σε </a:t>
            </a:r>
            <a:r>
              <a:rPr lang="en-US" sz="1800" dirty="0"/>
              <a:t>point queries, </a:t>
            </a:r>
            <a:r>
              <a:rPr lang="el-GR" sz="1800" dirty="0"/>
              <a:t>αλλά όχι όσο ένα </a:t>
            </a:r>
            <a:r>
              <a:rPr lang="en-US" sz="1800" dirty="0"/>
              <a:t>hash index</a:t>
            </a:r>
            <a:endParaRPr lang="el-GR" sz="1800" dirty="0"/>
          </a:p>
          <a:p>
            <a:pPr>
              <a:buFont typeface="Arial" charset="0"/>
              <a:buChar char="•"/>
            </a:pPr>
            <a:r>
              <a:rPr lang="el-GR" sz="2000" dirty="0"/>
              <a:t>Σημείωση: Υπάρχουν και άλλα είδη ευρετηρίων (</a:t>
            </a:r>
            <a:r>
              <a:rPr lang="en-US" sz="2000" dirty="0"/>
              <a:t>bitmaps, inverted files </a:t>
            </a:r>
            <a:r>
              <a:rPr lang="el-GR" sz="2000" dirty="0"/>
              <a:t>κτλ</a:t>
            </a:r>
            <a:r>
              <a:rPr lang="en-US" sz="2000" dirty="0"/>
              <a:t>)</a:t>
            </a:r>
          </a:p>
        </p:txBody>
      </p:sp>
      <p:sp>
        <p:nvSpPr>
          <p:cNvPr id="4" name="TextBox 15"/>
          <p:cNvSpPr txBox="1">
            <a:spLocks noChangeArrowheads="1"/>
          </p:cNvSpPr>
          <p:nvPr/>
        </p:nvSpPr>
        <p:spPr bwMode="auto">
          <a:xfrm>
            <a:off x="3779912" y="3933056"/>
            <a:ext cx="13684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Apply</a:t>
            </a:r>
            <a:endParaRPr lang="el-GR" dirty="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860032" y="3987120"/>
          <a:ext cx="3816423" cy="2682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2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11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6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3591"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sID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cName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major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dec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281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TUC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CS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YES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281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MIT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MPD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281"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MIT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EE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281">
                <a:tc>
                  <a:txBody>
                    <a:bodyPr/>
                    <a:lstStyle/>
                    <a:p>
                      <a:r>
                        <a:rPr lang="en-US" sz="1600" dirty="0"/>
                        <a:t>4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TUC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CS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YES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281">
                <a:tc>
                  <a:txBody>
                    <a:bodyPr/>
                    <a:lstStyle/>
                    <a:p>
                      <a:r>
                        <a:rPr lang="en-US" sz="1600" dirty="0"/>
                        <a:t>5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EMP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CS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281">
                <a:tc>
                  <a:txBody>
                    <a:bodyPr/>
                    <a:lstStyle/>
                    <a:p>
                      <a:r>
                        <a:rPr lang="en-US" sz="1600" dirty="0"/>
                        <a:t>…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…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…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…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…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281">
                <a:tc>
                  <a:txBody>
                    <a:bodyPr/>
                    <a:lstStyle/>
                    <a:p>
                      <a:r>
                        <a:rPr lang="en-US" sz="1600" dirty="0"/>
                        <a:t>10</a:t>
                      </a:r>
                      <a:r>
                        <a:rPr lang="en-US" sz="1600" baseline="30000" dirty="0"/>
                        <a:t>7</a:t>
                      </a:r>
                      <a:endParaRPr lang="el-GR" sz="1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1013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NIT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ECE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YES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2555776" y="4437112"/>
            <a:ext cx="1512168" cy="86409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Index 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sID</a:t>
            </a:r>
            <a:endParaRPr kumimoji="0" lang="el-G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51520" y="4293096"/>
            <a:ext cx="1512168" cy="11521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dirty="0"/>
              <a:t>Ερώτημα με επιλογή στο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sID</a:t>
            </a:r>
            <a:endParaRPr kumimoji="0" lang="el-G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ight Arrow 8"/>
          <p:cNvSpPr/>
          <p:nvPr/>
        </p:nvSpPr>
        <p:spPr bwMode="auto">
          <a:xfrm>
            <a:off x="1763688" y="4725144"/>
            <a:ext cx="792088" cy="2880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Arrow Connector 10"/>
          <p:cNvCxnSpPr>
            <a:stCxn id="7" idx="3"/>
          </p:cNvCxnSpPr>
          <p:nvPr/>
        </p:nvCxnSpPr>
        <p:spPr bwMode="auto">
          <a:xfrm>
            <a:off x="4067944" y="4869160"/>
            <a:ext cx="792088" cy="21602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2555776" y="5805264"/>
            <a:ext cx="1512168" cy="86409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Index 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/>
              <a:t>cName</a:t>
            </a:r>
            <a:endParaRPr kumimoji="0" lang="el-G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79512" y="5661248"/>
            <a:ext cx="1584176" cy="11521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dirty="0"/>
              <a:t>Ερώτημα με επιλογή στο </a:t>
            </a:r>
            <a:r>
              <a:rPr lang="en-US" dirty="0" err="1"/>
              <a:t>cName</a:t>
            </a:r>
            <a:endParaRPr kumimoji="0" lang="el-G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1763688" y="6093296"/>
            <a:ext cx="792088" cy="2880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" name="Straight Arrow Connector 13"/>
          <p:cNvCxnSpPr>
            <a:stCxn id="10" idx="3"/>
          </p:cNvCxnSpPr>
          <p:nvPr/>
        </p:nvCxnSpPr>
        <p:spPr bwMode="auto">
          <a:xfrm flipV="1">
            <a:off x="4067944" y="4365104"/>
            <a:ext cx="792088" cy="187220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4067944" y="5445224"/>
            <a:ext cx="864096" cy="7920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864840"/>
          </a:xfrm>
        </p:spPr>
        <p:txBody>
          <a:bodyPr/>
          <a:lstStyle/>
          <a:p>
            <a:r>
              <a:rPr lang="el-GR" sz="3600" dirty="0">
                <a:solidFill>
                  <a:srgbClr val="FFFF00"/>
                </a:solidFill>
              </a:rPr>
              <a:t>Ερωτήματα σε &gt;1 </a:t>
            </a:r>
            <a:r>
              <a:rPr lang="en-US" sz="3600" dirty="0">
                <a:solidFill>
                  <a:srgbClr val="FFFF00"/>
                </a:solidFill>
              </a:rPr>
              <a:t>Attributes</a:t>
            </a:r>
            <a:endParaRPr lang="el-GR" sz="3600" dirty="0">
              <a:solidFill>
                <a:srgbClr val="FFFF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836712"/>
            <a:ext cx="8064500" cy="41148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l-GR" sz="2400" dirty="0"/>
              <a:t>Πχ: </a:t>
            </a:r>
            <a:r>
              <a:rPr lang="en-US" sz="2400" dirty="0"/>
              <a:t>Apply.sid = 4 and </a:t>
            </a:r>
            <a:r>
              <a:rPr lang="en-US" sz="2400" dirty="0" err="1"/>
              <a:t>Apply.cName</a:t>
            </a:r>
            <a:r>
              <a:rPr lang="en-US" sz="2400" dirty="0"/>
              <a:t> &gt; ‘TUC’</a:t>
            </a:r>
            <a:endParaRPr lang="el-GR" sz="2400" dirty="0"/>
          </a:p>
          <a:p>
            <a:pPr>
              <a:buFont typeface="Arial" charset="0"/>
              <a:buChar char="•"/>
            </a:pPr>
            <a:r>
              <a:rPr lang="el-GR" sz="2400" dirty="0"/>
              <a:t>Χρήσιμα ευρετήρια σε 1 ή σε περισσότερα </a:t>
            </a:r>
            <a:r>
              <a:rPr lang="en-US" sz="2400" dirty="0"/>
              <a:t>attributes</a:t>
            </a:r>
            <a:endParaRPr lang="el-GR" sz="2400" dirty="0"/>
          </a:p>
          <a:p>
            <a:pPr>
              <a:buFont typeface="Arial" charset="0"/>
              <a:buChar char="•"/>
            </a:pPr>
            <a:r>
              <a:rPr lang="el-GR" sz="2400" dirty="0"/>
              <a:t>Υπάρχουν όμως και πολυδιάστατα ευρετήρια</a:t>
            </a:r>
          </a:p>
          <a:p>
            <a:pPr lvl="1">
              <a:buFont typeface="Arial" charset="0"/>
              <a:buChar char="•"/>
            </a:pPr>
            <a:r>
              <a:rPr lang="el-GR" sz="2000" dirty="0"/>
              <a:t>Χτίζονται πάνω σε συνδυασμό από </a:t>
            </a:r>
            <a:r>
              <a:rPr lang="en-US" sz="2000" dirty="0"/>
              <a:t>attributes</a:t>
            </a:r>
          </a:p>
          <a:p>
            <a:pPr lvl="1">
              <a:buFont typeface="Arial" charset="0"/>
              <a:buChar char="•"/>
            </a:pPr>
            <a:r>
              <a:rPr lang="el-GR" sz="2000" dirty="0"/>
              <a:t>Ένα ευρετήριο στα </a:t>
            </a:r>
            <a:r>
              <a:rPr lang="en-US" sz="2000" dirty="0"/>
              <a:t>attributes (</a:t>
            </a:r>
            <a:r>
              <a:rPr lang="en-US" sz="2000" dirty="0" err="1"/>
              <a:t>sID,cName</a:t>
            </a:r>
            <a:r>
              <a:rPr lang="en-US" sz="2000" dirty="0"/>
              <a:t>) </a:t>
            </a:r>
            <a:r>
              <a:rPr lang="el-GR" sz="2000" dirty="0"/>
              <a:t>είναι πάντα χρήσιμο σε ερωτήματα που περιέχουν όλα τα </a:t>
            </a:r>
            <a:r>
              <a:rPr lang="en-US" sz="2000" dirty="0"/>
              <a:t>attributes </a:t>
            </a:r>
            <a:r>
              <a:rPr lang="el-GR" sz="2000" dirty="0"/>
              <a:t>στα οποία χτίστηκε</a:t>
            </a:r>
          </a:p>
          <a:p>
            <a:pPr lvl="1">
              <a:buFont typeface="Arial" charset="0"/>
              <a:buChar char="•"/>
            </a:pPr>
            <a:r>
              <a:rPr lang="el-GR" sz="2000" dirty="0"/>
              <a:t>Μπορεί να είναι χρήσιμο και σε υποσύνολο των </a:t>
            </a:r>
            <a:r>
              <a:rPr lang="en-US" sz="2000" dirty="0"/>
              <a:t>attributes</a:t>
            </a:r>
            <a:r>
              <a:rPr lang="el-GR" sz="2000" dirty="0"/>
              <a:t> (πχ, ερώτημα μόνο στο </a:t>
            </a:r>
            <a:r>
              <a:rPr lang="en-US" sz="2000" dirty="0" err="1"/>
              <a:t>sID</a:t>
            </a:r>
            <a:r>
              <a:rPr lang="en-US" sz="2000" dirty="0"/>
              <a:t>), </a:t>
            </a:r>
            <a:r>
              <a:rPr lang="el-GR" sz="2000" dirty="0"/>
              <a:t>αλλά εξαρτάται από το είδος του ευρετηρίου</a:t>
            </a:r>
            <a:endParaRPr lang="en-US" sz="2000" dirty="0"/>
          </a:p>
        </p:txBody>
      </p:sp>
      <p:sp>
        <p:nvSpPr>
          <p:cNvPr id="4" name="TextBox 15"/>
          <p:cNvSpPr txBox="1">
            <a:spLocks noChangeArrowheads="1"/>
          </p:cNvSpPr>
          <p:nvPr/>
        </p:nvSpPr>
        <p:spPr bwMode="auto">
          <a:xfrm>
            <a:off x="3707904" y="3861048"/>
            <a:ext cx="13684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Apply</a:t>
            </a:r>
            <a:endParaRPr lang="el-GR" dirty="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860032" y="4059128"/>
          <a:ext cx="3816423" cy="2682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2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11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6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3591"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sID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cName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major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dec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281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TUC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CS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YES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281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MIT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MPD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281"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MIT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EE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281">
                <a:tc>
                  <a:txBody>
                    <a:bodyPr/>
                    <a:lstStyle/>
                    <a:p>
                      <a:r>
                        <a:rPr lang="en-US" sz="1600" dirty="0"/>
                        <a:t>4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TUC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CS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YES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281">
                <a:tc>
                  <a:txBody>
                    <a:bodyPr/>
                    <a:lstStyle/>
                    <a:p>
                      <a:r>
                        <a:rPr lang="en-US" sz="1600" dirty="0"/>
                        <a:t>5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EMP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CS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281">
                <a:tc>
                  <a:txBody>
                    <a:bodyPr/>
                    <a:lstStyle/>
                    <a:p>
                      <a:r>
                        <a:rPr lang="en-US" sz="1600" dirty="0"/>
                        <a:t>…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…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…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…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…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281">
                <a:tc>
                  <a:txBody>
                    <a:bodyPr/>
                    <a:lstStyle/>
                    <a:p>
                      <a:r>
                        <a:rPr lang="en-US" sz="1600" dirty="0"/>
                        <a:t>10</a:t>
                      </a:r>
                      <a:r>
                        <a:rPr lang="en-US" sz="1600" baseline="30000" dirty="0"/>
                        <a:t>7</a:t>
                      </a:r>
                      <a:endParaRPr lang="el-GR" sz="1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1013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NIT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ECE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YES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2555776" y="4437112"/>
            <a:ext cx="1584176" cy="86409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Index 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sID</a:t>
            </a:r>
            <a:r>
              <a:rPr kumimoji="0" lang="el-G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 </a:t>
            </a:r>
            <a:r>
              <a:rPr lang="en-US" sz="2000" dirty="0" err="1"/>
              <a:t>cName</a:t>
            </a:r>
            <a:endParaRPr kumimoji="0" lang="el-G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79512" y="4293096"/>
            <a:ext cx="1728192" cy="11521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2000" dirty="0"/>
              <a:t>Ερώτημα με επιλογή στο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sID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l-G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και</a:t>
            </a:r>
            <a:r>
              <a:rPr kumimoji="0" lang="el-GR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0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cName</a:t>
            </a:r>
            <a:endParaRPr kumimoji="0" lang="el-G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ight Arrow 8"/>
          <p:cNvSpPr/>
          <p:nvPr/>
        </p:nvSpPr>
        <p:spPr bwMode="auto">
          <a:xfrm>
            <a:off x="1907704" y="4725144"/>
            <a:ext cx="648072" cy="2880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Arrow Connector 10"/>
          <p:cNvCxnSpPr>
            <a:stCxn id="7" idx="3"/>
          </p:cNvCxnSpPr>
          <p:nvPr/>
        </p:nvCxnSpPr>
        <p:spPr bwMode="auto">
          <a:xfrm>
            <a:off x="4139952" y="4869160"/>
            <a:ext cx="720080" cy="136815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4139952" y="4869160"/>
            <a:ext cx="720080" cy="36004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864840"/>
          </a:xfrm>
        </p:spPr>
        <p:txBody>
          <a:bodyPr/>
          <a:lstStyle/>
          <a:p>
            <a:r>
              <a:rPr lang="el-GR" sz="3600" dirty="0">
                <a:solidFill>
                  <a:srgbClr val="FFFF00"/>
                </a:solidFill>
              </a:rPr>
              <a:t>Πώς Χτίζονται τα Ευρετήρια;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948" y="898376"/>
            <a:ext cx="8064500" cy="41148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l-GR" sz="2400" dirty="0"/>
              <a:t>Τα περισσότερα ΣΔΒΔ χτίζουν αυτόματα ευρετήρια στο πρωτεύον κλειδί</a:t>
            </a:r>
            <a:endParaRPr lang="el-GR" sz="1800" dirty="0"/>
          </a:p>
          <a:p>
            <a:pPr>
              <a:buFont typeface="Arial" charset="0"/>
              <a:buChar char="•"/>
            </a:pPr>
            <a:r>
              <a:rPr lang="el-GR" sz="2400" dirty="0"/>
              <a:t>Μερικά ΣΔΒΔ επίσης χτίζουν ευρετήρια σε</a:t>
            </a:r>
          </a:p>
          <a:p>
            <a:pPr lvl="1">
              <a:buFont typeface="Arial" charset="0"/>
              <a:buChar char="•"/>
            </a:pPr>
            <a:r>
              <a:rPr lang="en-US" sz="2000" dirty="0"/>
              <a:t>UNIQUE attributes</a:t>
            </a:r>
            <a:r>
              <a:rPr lang="el-GR" sz="2000" dirty="0"/>
              <a:t> ή/και σε </a:t>
            </a:r>
            <a:r>
              <a:rPr lang="en-US" sz="2000" dirty="0"/>
              <a:t>Foreign Keys</a:t>
            </a:r>
            <a:endParaRPr lang="el-GR" sz="2000" dirty="0"/>
          </a:p>
          <a:p>
            <a:pPr>
              <a:buFont typeface="Arial" charset="0"/>
              <a:buChar char="•"/>
            </a:pPr>
            <a:endParaRPr lang="el-GR" sz="1800" dirty="0"/>
          </a:p>
          <a:p>
            <a:pPr>
              <a:buFont typeface="Arial" charset="0"/>
              <a:buChar char="•"/>
            </a:pPr>
            <a:r>
              <a:rPr lang="el-GR" sz="2400" dirty="0"/>
              <a:t>Ο </a:t>
            </a:r>
            <a:r>
              <a:rPr lang="en-US" sz="2400" dirty="0"/>
              <a:t>optimizer </a:t>
            </a:r>
            <a:r>
              <a:rPr lang="el-GR" sz="2400" dirty="0"/>
              <a:t>μπορεί να προτείνει ευρετήρια</a:t>
            </a:r>
          </a:p>
          <a:p>
            <a:pPr lvl="1">
              <a:buFont typeface="Arial" charset="0"/>
              <a:buChar char="•"/>
            </a:pPr>
            <a:r>
              <a:rPr lang="el-GR" sz="2000" dirty="0"/>
              <a:t>Είσοδος: Τυπικά ερωτήματα και συχνότητές τους</a:t>
            </a:r>
          </a:p>
          <a:p>
            <a:pPr lvl="1">
              <a:buFont typeface="Arial" charset="0"/>
              <a:buChar char="•"/>
            </a:pPr>
            <a:r>
              <a:rPr lang="el-GR" sz="2000" dirty="0"/>
              <a:t>Χαρακτηριστικά: Συχνότητα ερωτημάτων, ενημερώσεων</a:t>
            </a:r>
          </a:p>
          <a:p>
            <a:pPr lvl="1">
              <a:buFont typeface="Arial" charset="0"/>
              <a:buChar char="•"/>
            </a:pPr>
            <a:r>
              <a:rPr lang="el-GR" sz="2000" dirty="0"/>
              <a:t>Περιορισμοί χώρου/χρόνου</a:t>
            </a:r>
            <a:endParaRPr lang="el-GR" sz="2400" dirty="0"/>
          </a:p>
          <a:p>
            <a:pPr>
              <a:buFont typeface="Arial" charset="0"/>
              <a:buChar char="•"/>
            </a:pPr>
            <a:r>
              <a:rPr lang="el-GR" sz="2400" dirty="0"/>
              <a:t>Ο </a:t>
            </a:r>
            <a:r>
              <a:rPr lang="en-US" sz="2400" dirty="0"/>
              <a:t>optimizer </a:t>
            </a:r>
            <a:r>
              <a:rPr lang="el-GR" sz="2400" dirty="0"/>
              <a:t>μπορεί να χτίσει κάποιο ευρετήριο κατά την εκτέλεση ενός ερωτήματος</a:t>
            </a:r>
          </a:p>
          <a:p>
            <a:pPr lvl="1">
              <a:buFont typeface="Arial" charset="0"/>
              <a:buChar char="•"/>
            </a:pPr>
            <a:r>
              <a:rPr lang="el-GR" sz="2000" dirty="0"/>
              <a:t>Αν κρίνει ότι είναι πιο αποδοτικό</a:t>
            </a:r>
          </a:p>
          <a:p>
            <a:pPr lvl="1">
              <a:buFont typeface="Arial" charset="0"/>
              <a:buChar char="•"/>
            </a:pPr>
            <a:endParaRPr lang="el-GR" sz="1800" dirty="0"/>
          </a:p>
          <a:p>
            <a:pPr>
              <a:buFont typeface="Arial" charset="0"/>
              <a:buChar char="•"/>
            </a:pPr>
            <a:r>
              <a:rPr lang="el-GR" sz="2400" dirty="0"/>
              <a:t>Θα δούμε πώς να χτίζουμε ευρετήρια μόνοι μας και πώς να επιλέγουμε τι ευρετήρια να χτίσουμε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des">
  <a:themeElements>
    <a:clrScheme name="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lid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E:\USERS\christina\slides.ppt</Template>
  <TotalTime>22504</TotalTime>
  <Words>1353</Words>
  <Application>Microsoft Office PowerPoint</Application>
  <PresentationFormat>On-screen Show (4:3)</PresentationFormat>
  <Paragraphs>331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Monotype Sorts</vt:lpstr>
      <vt:lpstr>Times New Roman</vt:lpstr>
      <vt:lpstr>Times New Roman Greek</vt:lpstr>
      <vt:lpstr>Wingdings</vt:lpstr>
      <vt:lpstr>slides</vt:lpstr>
      <vt:lpstr>Ευρετήρια Indexes/Indices</vt:lpstr>
      <vt:lpstr>Ευρετήρια (Indexes/Indices)</vt:lpstr>
      <vt:lpstr>B+-tree</vt:lpstr>
      <vt:lpstr>Hash Index</vt:lpstr>
      <vt:lpstr>Γιατί είναι Χρήσιμα τα Ευρετήρια</vt:lpstr>
      <vt:lpstr>Πολλαπλά Ευρετήρια</vt:lpstr>
      <vt:lpstr>Είδη Ευρετηρίων</vt:lpstr>
      <vt:lpstr>Ερωτήματα σε &gt;1 Attributes</vt:lpstr>
      <vt:lpstr>Πώς Χτίζονται τα Ευρετήρια;</vt:lpstr>
      <vt:lpstr>CREATE INDEX στην SQL</vt:lpstr>
      <vt:lpstr>CREATE INDEX στην PostgreSQL</vt:lpstr>
      <vt:lpstr>Παραδείγματα – Απλά Ερωτήματα</vt:lpstr>
      <vt:lpstr>Παραδείγματα - Joins</vt:lpstr>
      <vt:lpstr>Παραδείγματα - Joins</vt:lpstr>
      <vt:lpstr>Παραδείγματα - Joins</vt:lpstr>
      <vt:lpstr>Παραδείγματα - Joins</vt:lpstr>
      <vt:lpstr>Ευρετήρια: Συν και Πλην</vt:lpstr>
    </vt:vector>
  </TitlesOfParts>
  <Company>MUSIC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</dc:creator>
  <cp:lastModifiedBy>Antonis Deligiannakis</cp:lastModifiedBy>
  <cp:revision>819</cp:revision>
  <dcterms:created xsi:type="dcterms:W3CDTF">2003-07-04T09:05:18Z</dcterms:created>
  <dcterms:modified xsi:type="dcterms:W3CDTF">2021-04-09T07:28:30Z</dcterms:modified>
</cp:coreProperties>
</file>