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81" r:id="rId4"/>
    <p:sldId id="282" r:id="rId5"/>
    <p:sldId id="299" r:id="rId6"/>
    <p:sldId id="304" r:id="rId7"/>
    <p:sldId id="305" r:id="rId8"/>
    <p:sldId id="306" r:id="rId9"/>
    <p:sldId id="310" r:id="rId10"/>
    <p:sldId id="311" r:id="rId11"/>
    <p:sldId id="307" r:id="rId12"/>
    <p:sldId id="309" r:id="rId13"/>
  </p:sldIdLst>
  <p:sldSz cx="10058400" cy="7772400"/>
  <p:notesSz cx="10058400" cy="77724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89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635" algn="ctr">
              <a:lnSpc>
                <a:spcPts val="1170"/>
              </a:lnSpc>
            </a:pPr>
            <a:r>
              <a:rPr spc="-10" dirty="0"/>
              <a:t>Πολυτεχνείο </a:t>
            </a:r>
            <a:r>
              <a:rPr spc="-5" dirty="0"/>
              <a:t>Κρήτης </a:t>
            </a:r>
            <a:r>
              <a:rPr dirty="0"/>
              <a:t>– </a:t>
            </a:r>
            <a:r>
              <a:rPr spc="-25" dirty="0"/>
              <a:t>Τμήμα</a:t>
            </a:r>
            <a:r>
              <a:rPr spc="-75" dirty="0"/>
              <a:t> </a:t>
            </a:r>
            <a:r>
              <a:rPr dirty="0"/>
              <a:t>ΗΜΜΥ</a:t>
            </a:r>
          </a:p>
          <a:p>
            <a:pPr algn="ctr">
              <a:lnSpc>
                <a:spcPts val="1295"/>
              </a:lnSpc>
            </a:pPr>
            <a:r>
              <a:rPr dirty="0"/>
              <a:t>Εργαστήριο </a:t>
            </a:r>
            <a:r>
              <a:rPr spc="5" dirty="0"/>
              <a:t>∆ιανεμημένων </a:t>
            </a:r>
            <a:r>
              <a:rPr spc="-5" dirty="0"/>
              <a:t>Πληροφοριακών </a:t>
            </a:r>
            <a:r>
              <a:rPr spc="-10" dirty="0"/>
              <a:t>Συστημάτων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Εφαρμογών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0" i="0">
                <a:solidFill>
                  <a:srgbClr val="330033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635" algn="ctr">
              <a:lnSpc>
                <a:spcPts val="1170"/>
              </a:lnSpc>
            </a:pPr>
            <a:r>
              <a:rPr spc="-10" dirty="0"/>
              <a:t>Πολυτεχνείο </a:t>
            </a:r>
            <a:r>
              <a:rPr spc="-5" dirty="0"/>
              <a:t>Κρήτης </a:t>
            </a:r>
            <a:r>
              <a:rPr dirty="0"/>
              <a:t>– </a:t>
            </a:r>
            <a:r>
              <a:rPr spc="-25" dirty="0"/>
              <a:t>Τμήμα</a:t>
            </a:r>
            <a:r>
              <a:rPr spc="-75" dirty="0"/>
              <a:t> </a:t>
            </a:r>
            <a:r>
              <a:rPr dirty="0"/>
              <a:t>ΗΜΜΥ</a:t>
            </a:r>
          </a:p>
          <a:p>
            <a:pPr algn="ctr">
              <a:lnSpc>
                <a:spcPts val="1295"/>
              </a:lnSpc>
            </a:pPr>
            <a:r>
              <a:rPr dirty="0"/>
              <a:t>Εργαστήριο </a:t>
            </a:r>
            <a:r>
              <a:rPr spc="5" dirty="0"/>
              <a:t>∆ιανεμημένων </a:t>
            </a:r>
            <a:r>
              <a:rPr spc="-5" dirty="0"/>
              <a:t>Πληροφοριακών </a:t>
            </a:r>
            <a:r>
              <a:rPr spc="-10" dirty="0"/>
              <a:t>Συστημάτων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Εφαρμογών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0" i="0">
                <a:solidFill>
                  <a:srgbClr val="330033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635" algn="ctr">
              <a:lnSpc>
                <a:spcPts val="1170"/>
              </a:lnSpc>
            </a:pPr>
            <a:r>
              <a:rPr spc="-10" dirty="0"/>
              <a:t>Πολυτεχνείο </a:t>
            </a:r>
            <a:r>
              <a:rPr spc="-5" dirty="0"/>
              <a:t>Κρήτης </a:t>
            </a:r>
            <a:r>
              <a:rPr dirty="0"/>
              <a:t>– </a:t>
            </a:r>
            <a:r>
              <a:rPr spc="-25" dirty="0"/>
              <a:t>Τμήμα</a:t>
            </a:r>
            <a:r>
              <a:rPr spc="-75" dirty="0"/>
              <a:t> </a:t>
            </a:r>
            <a:r>
              <a:rPr dirty="0"/>
              <a:t>ΗΜΜΥ</a:t>
            </a:r>
          </a:p>
          <a:p>
            <a:pPr algn="ctr">
              <a:lnSpc>
                <a:spcPts val="1295"/>
              </a:lnSpc>
            </a:pPr>
            <a:r>
              <a:rPr dirty="0"/>
              <a:t>Εργαστήριο </a:t>
            </a:r>
            <a:r>
              <a:rPr spc="5" dirty="0"/>
              <a:t>∆ιανεμημένων </a:t>
            </a:r>
            <a:r>
              <a:rPr spc="-5" dirty="0"/>
              <a:t>Πληροφοριακών </a:t>
            </a:r>
            <a:r>
              <a:rPr spc="-10" dirty="0"/>
              <a:t>Συστημάτων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Εφαρμογών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0" i="0">
                <a:solidFill>
                  <a:srgbClr val="330033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635" algn="ctr">
              <a:lnSpc>
                <a:spcPts val="1170"/>
              </a:lnSpc>
            </a:pPr>
            <a:r>
              <a:rPr spc="-10" dirty="0"/>
              <a:t>Πολυτεχνείο </a:t>
            </a:r>
            <a:r>
              <a:rPr spc="-5" dirty="0"/>
              <a:t>Κρήτης </a:t>
            </a:r>
            <a:r>
              <a:rPr dirty="0"/>
              <a:t>– </a:t>
            </a:r>
            <a:r>
              <a:rPr spc="-25" dirty="0"/>
              <a:t>Τμήμα</a:t>
            </a:r>
            <a:r>
              <a:rPr spc="-75" dirty="0"/>
              <a:t> </a:t>
            </a:r>
            <a:r>
              <a:rPr dirty="0"/>
              <a:t>ΗΜΜΥ</a:t>
            </a:r>
          </a:p>
          <a:p>
            <a:pPr algn="ctr">
              <a:lnSpc>
                <a:spcPts val="1295"/>
              </a:lnSpc>
            </a:pPr>
            <a:r>
              <a:rPr dirty="0"/>
              <a:t>Εργαστήριο </a:t>
            </a:r>
            <a:r>
              <a:rPr spc="5" dirty="0"/>
              <a:t>∆ιανεμημένων </a:t>
            </a:r>
            <a:r>
              <a:rPr spc="-5" dirty="0"/>
              <a:t>Πληροφοριακών </a:t>
            </a:r>
            <a:r>
              <a:rPr spc="-10" dirty="0"/>
              <a:t>Συστημάτων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Εφαρμογών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635" algn="ctr">
              <a:lnSpc>
                <a:spcPts val="1170"/>
              </a:lnSpc>
            </a:pPr>
            <a:r>
              <a:rPr spc="-10" dirty="0"/>
              <a:t>Πολυτεχνείο </a:t>
            </a:r>
            <a:r>
              <a:rPr spc="-5" dirty="0"/>
              <a:t>Κρήτης </a:t>
            </a:r>
            <a:r>
              <a:rPr dirty="0"/>
              <a:t>– </a:t>
            </a:r>
            <a:r>
              <a:rPr spc="-25" dirty="0"/>
              <a:t>Τμήμα</a:t>
            </a:r>
            <a:r>
              <a:rPr spc="-75" dirty="0"/>
              <a:t> </a:t>
            </a:r>
            <a:r>
              <a:rPr dirty="0"/>
              <a:t>ΗΜΜΥ</a:t>
            </a:r>
          </a:p>
          <a:p>
            <a:pPr algn="ctr">
              <a:lnSpc>
                <a:spcPts val="1295"/>
              </a:lnSpc>
            </a:pPr>
            <a:r>
              <a:rPr dirty="0"/>
              <a:t>Εργαστήριο </a:t>
            </a:r>
            <a:r>
              <a:rPr spc="5" dirty="0"/>
              <a:t>∆ιανεμημένων </a:t>
            </a:r>
            <a:r>
              <a:rPr spc="-5" dirty="0"/>
              <a:t>Πληροφοριακών </a:t>
            </a:r>
            <a:r>
              <a:rPr spc="-10" dirty="0"/>
              <a:t>Συστημάτων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Εφαρμογών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983741"/>
            <a:ext cx="8047989" cy="637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0" i="0">
                <a:solidFill>
                  <a:srgbClr val="330033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64285" y="2094738"/>
            <a:ext cx="7529829" cy="3860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14676" y="6972506"/>
            <a:ext cx="4863465" cy="3244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635" algn="ctr">
              <a:lnSpc>
                <a:spcPts val="1170"/>
              </a:lnSpc>
            </a:pPr>
            <a:r>
              <a:rPr spc="-10" dirty="0"/>
              <a:t>Πολυτεχνείο </a:t>
            </a:r>
            <a:r>
              <a:rPr spc="-5" dirty="0"/>
              <a:t>Κρήτης </a:t>
            </a:r>
            <a:r>
              <a:rPr dirty="0"/>
              <a:t>– </a:t>
            </a:r>
            <a:r>
              <a:rPr spc="-25" dirty="0"/>
              <a:t>Τμήμα</a:t>
            </a:r>
            <a:r>
              <a:rPr spc="-75" dirty="0"/>
              <a:t> </a:t>
            </a:r>
            <a:r>
              <a:rPr dirty="0"/>
              <a:t>ΗΜΜΥ</a:t>
            </a:r>
          </a:p>
          <a:p>
            <a:pPr algn="ctr">
              <a:lnSpc>
                <a:spcPts val="1295"/>
              </a:lnSpc>
            </a:pPr>
            <a:r>
              <a:rPr dirty="0"/>
              <a:t>Εργαστήριο </a:t>
            </a:r>
            <a:r>
              <a:rPr spc="5" dirty="0"/>
              <a:t>∆ιανεμημένων </a:t>
            </a:r>
            <a:r>
              <a:rPr spc="-5" dirty="0"/>
              <a:t>Πληροφοριακών </a:t>
            </a:r>
            <a:r>
              <a:rPr spc="-10" dirty="0"/>
              <a:t>Συστημάτων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Εφαρμογών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jdbc.postgresql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1092708" y="1091564"/>
            <a:ext cx="8077200" cy="0"/>
          </a:xfrm>
          <a:custGeom>
            <a:avLst/>
            <a:gdLst/>
            <a:ahLst/>
            <a:cxnLst/>
            <a:rect l="l" t="t" r="r" b="b"/>
            <a:pathLst>
              <a:path w="8077200">
                <a:moveTo>
                  <a:pt x="0" y="0"/>
                </a:moveTo>
                <a:lnTo>
                  <a:pt x="8077200" y="0"/>
                </a:lnTo>
              </a:path>
            </a:pathLst>
          </a:custGeom>
          <a:ln w="44958">
            <a:solidFill>
              <a:srgbClr val="33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299970" y="718566"/>
            <a:ext cx="3699510" cy="280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330033"/>
                </a:solidFill>
                <a:latin typeface="Tahoma"/>
                <a:cs typeface="Tahoma"/>
              </a:rPr>
              <a:t>ΠΟΛΥΤΕΧΝΕΙΟ ΚΡΗΤΗΣ </a:t>
            </a:r>
            <a:r>
              <a:rPr sz="1800" b="1" dirty="0">
                <a:solidFill>
                  <a:srgbClr val="330033"/>
                </a:solidFill>
                <a:latin typeface="Tahoma"/>
                <a:cs typeface="Tahoma"/>
              </a:rPr>
              <a:t>-</a:t>
            </a:r>
            <a:r>
              <a:rPr sz="1800" b="1" spc="-55" dirty="0">
                <a:solidFill>
                  <a:srgbClr val="330033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330033"/>
                </a:solidFill>
                <a:latin typeface="Tahoma"/>
                <a:cs typeface="Tahoma"/>
              </a:rPr>
              <a:t>ΗΜΜΥ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91183" y="1223010"/>
            <a:ext cx="914400" cy="2133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91183" y="1436369"/>
            <a:ext cx="914400" cy="9791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7200" y="2414777"/>
            <a:ext cx="0" cy="980440"/>
          </a:xfrm>
          <a:custGeom>
            <a:avLst/>
            <a:gdLst/>
            <a:ahLst/>
            <a:cxnLst/>
            <a:rect l="l" t="t" r="r" b="b"/>
            <a:pathLst>
              <a:path h="980439">
                <a:moveTo>
                  <a:pt x="0" y="0"/>
                </a:moveTo>
                <a:lnTo>
                  <a:pt x="0" y="979932"/>
                </a:lnTo>
                <a:lnTo>
                  <a:pt x="0" y="0"/>
                </a:lnTo>
                <a:close/>
              </a:path>
            </a:pathLst>
          </a:custGeom>
          <a:solidFill>
            <a:srgbClr val="FFFF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91183" y="2415539"/>
            <a:ext cx="914400" cy="1600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2587244" y="2068067"/>
            <a:ext cx="5633720" cy="727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720"/>
              </a:lnSpc>
            </a:pPr>
            <a:r>
              <a:rPr sz="4800" b="1" spc="-5" dirty="0">
                <a:latin typeface="Tahoma"/>
                <a:cs typeface="Tahoma"/>
              </a:rPr>
              <a:t>Βάσεις</a:t>
            </a:r>
            <a:r>
              <a:rPr sz="4800" b="1" spc="-70" dirty="0">
                <a:latin typeface="Tahoma"/>
                <a:cs typeface="Tahoma"/>
              </a:rPr>
              <a:t> </a:t>
            </a:r>
            <a:r>
              <a:rPr sz="4800" b="1" dirty="0">
                <a:latin typeface="Tahoma"/>
                <a:cs typeface="Tahoma"/>
              </a:rPr>
              <a:t>∆εδομένων</a:t>
            </a:r>
            <a:endParaRPr sz="48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447800" y="4117538"/>
            <a:ext cx="7391400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645795" algn="ctr">
              <a:lnSpc>
                <a:spcPct val="100000"/>
              </a:lnSpc>
            </a:pPr>
            <a:r>
              <a:rPr lang="el-GR" sz="2800" b="1" spc="-5" dirty="0">
                <a:latin typeface="Arial"/>
                <a:cs typeface="Arial"/>
              </a:rPr>
              <a:t>Βασικές Λειτουργίες </a:t>
            </a:r>
            <a:endParaRPr lang="en-US" sz="2800" b="1" spc="-5" dirty="0">
              <a:latin typeface="Arial"/>
              <a:cs typeface="Arial"/>
            </a:endParaRPr>
          </a:p>
          <a:p>
            <a:pPr marL="12700" indent="645795" algn="ctr">
              <a:lnSpc>
                <a:spcPct val="100000"/>
              </a:lnSpc>
            </a:pPr>
            <a:r>
              <a:rPr lang="el-GR" sz="2800" b="1" spc="-5" dirty="0">
                <a:latin typeface="Arial"/>
                <a:cs typeface="Arial"/>
              </a:rPr>
              <a:t>σ</a:t>
            </a:r>
            <a:r>
              <a:rPr sz="2800" b="1" spc="-5" dirty="0" err="1">
                <a:latin typeface="Arial"/>
                <a:cs typeface="Arial"/>
              </a:rPr>
              <a:t>την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πλατφόρμα Java  </a:t>
            </a:r>
            <a:endParaRPr lang="en-US" sz="2800" b="1" dirty="0">
              <a:latin typeface="Arial"/>
              <a:cs typeface="Arial"/>
            </a:endParaRPr>
          </a:p>
          <a:p>
            <a:pPr marL="12700" indent="645795" algn="ctr">
              <a:lnSpc>
                <a:spcPct val="100000"/>
              </a:lnSpc>
            </a:pPr>
            <a:r>
              <a:rPr sz="2800" b="1" dirty="0">
                <a:latin typeface="Arial"/>
                <a:cs typeface="Arial"/>
              </a:rPr>
              <a:t>(JDBC</a:t>
            </a:r>
            <a:r>
              <a:rPr lang="en-US" sz="2800" b="1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-</a:t>
            </a:r>
            <a:r>
              <a:rPr lang="en-US" sz="2800" b="1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Java </a:t>
            </a:r>
            <a:r>
              <a:rPr sz="2800" b="1" spc="-5" dirty="0">
                <a:latin typeface="Arial"/>
                <a:cs typeface="Arial"/>
              </a:rPr>
              <a:t>Database</a:t>
            </a:r>
            <a:r>
              <a:rPr sz="2800" b="1" spc="-3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Connectivity)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18585" y="6717283"/>
            <a:ext cx="3904615" cy="543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28345" marR="5080" indent="-716280">
              <a:lnSpc>
                <a:spcPct val="110000"/>
              </a:lnSpc>
            </a:pPr>
            <a:r>
              <a:rPr sz="1600" spc="-5" dirty="0">
                <a:solidFill>
                  <a:srgbClr val="330033"/>
                </a:solidFill>
                <a:latin typeface="Tahoma"/>
                <a:cs typeface="Tahoma"/>
              </a:rPr>
              <a:t>Εργαστήριο </a:t>
            </a:r>
            <a:r>
              <a:rPr sz="1600" dirty="0">
                <a:solidFill>
                  <a:srgbClr val="330033"/>
                </a:solidFill>
                <a:latin typeface="Tahoma"/>
                <a:cs typeface="Tahoma"/>
              </a:rPr>
              <a:t>∆ιανεμημένων </a:t>
            </a:r>
            <a:r>
              <a:rPr sz="1600" spc="-5" dirty="0">
                <a:solidFill>
                  <a:srgbClr val="330033"/>
                </a:solidFill>
                <a:latin typeface="Tahoma"/>
                <a:cs typeface="Tahoma"/>
              </a:rPr>
              <a:t>Πληροφοριακών  Συστημάτων </a:t>
            </a:r>
            <a:r>
              <a:rPr sz="1600" dirty="0">
                <a:solidFill>
                  <a:srgbClr val="330033"/>
                </a:solidFill>
                <a:latin typeface="Tahoma"/>
                <a:cs typeface="Tahoma"/>
              </a:rPr>
              <a:t>&amp;</a:t>
            </a:r>
            <a:r>
              <a:rPr sz="1600" spc="-90" dirty="0">
                <a:solidFill>
                  <a:srgbClr val="330033"/>
                </a:solidFill>
                <a:latin typeface="Tahoma"/>
                <a:cs typeface="Tahoma"/>
              </a:rPr>
              <a:t> </a:t>
            </a:r>
            <a:r>
              <a:rPr sz="1600" dirty="0">
                <a:solidFill>
                  <a:srgbClr val="330033"/>
                </a:solidFill>
                <a:latin typeface="Tahoma"/>
                <a:cs typeface="Tahoma"/>
              </a:rPr>
              <a:t>Εφαρμογών</a:t>
            </a:r>
            <a:endParaRPr sz="1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12045944-8568-458C-8476-157D103FA68F}"/>
              </a:ext>
            </a:extLst>
          </p:cNvPr>
          <p:cNvSpPr txBox="1"/>
          <p:nvPr/>
        </p:nvSpPr>
        <p:spPr>
          <a:xfrm>
            <a:off x="762000" y="2056279"/>
            <a:ext cx="891540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/>
              <a:t>Για κάθε </a:t>
            </a:r>
            <a:r>
              <a:rPr lang="en-US" sz="2000"/>
              <a:t>ResultSet </a:t>
            </a:r>
            <a:r>
              <a:rPr lang="el-GR" sz="2000"/>
              <a:t>έχετε πρόσβαση σε μεταδεδομένα του αποτελέσματος</a:t>
            </a:r>
          </a:p>
          <a:p>
            <a:endParaRPr lang="el-GR" sz="2000"/>
          </a:p>
          <a:p>
            <a:r>
              <a:rPr lang="el-GR" sz="2000"/>
              <a:t>Θεωρήστε ένα </a:t>
            </a:r>
            <a:r>
              <a:rPr lang="en-US" sz="2000"/>
              <a:t>ResultSet rs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000"/>
              <a:t>ResultSetMetaData resultSetMetaData = rs.</a:t>
            </a:r>
            <a:r>
              <a:rPr lang="en-US" sz="2000">
                <a:solidFill>
                  <a:srgbClr val="FF0000"/>
                </a:solidFill>
              </a:rPr>
              <a:t>getMetaData</a:t>
            </a:r>
            <a:r>
              <a:rPr lang="en-US" sz="2000"/>
              <a:t>();</a:t>
            </a:r>
          </a:p>
          <a:p>
            <a:r>
              <a:rPr lang="en-US" sz="2000"/>
              <a:t>        </a:t>
            </a:r>
            <a:r>
              <a:rPr lang="el-GR" sz="2000"/>
              <a:t>Επιστρέφει ένα αντικείμενο τύπου </a:t>
            </a:r>
            <a:r>
              <a:rPr lang="en-US" sz="2000"/>
              <a:t>ResultSetMetaData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l-GR" sz="200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000"/>
              <a:t>resultSetMetaData.</a:t>
            </a:r>
            <a:r>
              <a:rPr lang="en-US" sz="2000">
                <a:solidFill>
                  <a:srgbClr val="FF0000"/>
                </a:solidFill>
              </a:rPr>
              <a:t>getColumnCount</a:t>
            </a:r>
            <a:r>
              <a:rPr lang="en-US" sz="2000"/>
              <a:t>();  // </a:t>
            </a:r>
            <a:r>
              <a:rPr lang="el-GR" sz="2000"/>
              <a:t>επιστρέφει #στηλών αποτελέσματος</a:t>
            </a:r>
            <a:endParaRPr lang="en-US" sz="2000"/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l-GR" sz="200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000"/>
              <a:t>resultSetMetaData.</a:t>
            </a:r>
            <a:r>
              <a:rPr lang="en-US" sz="2000">
                <a:solidFill>
                  <a:srgbClr val="FF0000"/>
                </a:solidFill>
              </a:rPr>
              <a:t>getColumnName</a:t>
            </a:r>
            <a:r>
              <a:rPr lang="en-US" sz="2000"/>
              <a:t>(3) </a:t>
            </a:r>
            <a:endParaRPr lang="el-GR" sz="2000"/>
          </a:p>
          <a:p>
            <a:r>
              <a:rPr lang="el-GR" sz="2000"/>
              <a:t>        Επιστρέφει το όνομα της 3</a:t>
            </a:r>
            <a:r>
              <a:rPr lang="el-GR" sz="2000" baseline="30000"/>
              <a:t>ης</a:t>
            </a:r>
            <a:r>
              <a:rPr lang="el-GR" sz="2000"/>
              <a:t> στήλης του αποτελέσματος</a:t>
            </a:r>
            <a:endParaRPr lang="en-US" sz="2000"/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l-GR" sz="200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000"/>
              <a:t>resultSetMetaData.</a:t>
            </a:r>
            <a:r>
              <a:rPr lang="en-US" sz="2000">
                <a:solidFill>
                  <a:srgbClr val="FF0000"/>
                </a:solidFill>
              </a:rPr>
              <a:t>getColumnTypeName</a:t>
            </a:r>
            <a:r>
              <a:rPr lang="en-US" sz="2000"/>
              <a:t>(3) </a:t>
            </a:r>
            <a:endParaRPr lang="el-GR" sz="2000"/>
          </a:p>
          <a:p>
            <a:r>
              <a:rPr lang="el-GR" sz="2000"/>
              <a:t>        Επιστρέφει τον τύπο δεδομένων της 3</a:t>
            </a:r>
            <a:r>
              <a:rPr lang="el-GR" sz="2000" baseline="30000"/>
              <a:t>ης</a:t>
            </a:r>
            <a:r>
              <a:rPr lang="el-GR" sz="2000"/>
              <a:t> στήλης του αποτελέσματος</a:t>
            </a:r>
            <a:endParaRPr lang="en-US" sz="2000"/>
          </a:p>
        </p:txBody>
      </p:sp>
      <p:sp>
        <p:nvSpPr>
          <p:cNvPr id="6" name="object 6"/>
          <p:cNvSpPr/>
          <p:nvPr/>
        </p:nvSpPr>
        <p:spPr>
          <a:xfrm>
            <a:off x="838200" y="1951101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0" y="0"/>
                </a:moveTo>
                <a:lnTo>
                  <a:pt x="8305800" y="0"/>
                </a:lnTo>
              </a:path>
            </a:pathLst>
          </a:custGeom>
          <a:ln w="19050">
            <a:solidFill>
              <a:srgbClr val="33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2158" y="6470903"/>
            <a:ext cx="566927" cy="836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599931" y="6947154"/>
            <a:ext cx="973074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590026" y="6938009"/>
            <a:ext cx="992505" cy="353695"/>
          </a:xfrm>
          <a:custGeom>
            <a:avLst/>
            <a:gdLst/>
            <a:ahLst/>
            <a:cxnLst/>
            <a:rect l="l" t="t" r="r" b="b"/>
            <a:pathLst>
              <a:path w="992504" h="353695">
                <a:moveTo>
                  <a:pt x="992124" y="353568"/>
                </a:moveTo>
                <a:lnTo>
                  <a:pt x="992124" y="0"/>
                </a:lnTo>
                <a:lnTo>
                  <a:pt x="0" y="0"/>
                </a:lnTo>
                <a:lnTo>
                  <a:pt x="0" y="353568"/>
                </a:lnTo>
                <a:lnTo>
                  <a:pt x="5333" y="353568"/>
                </a:lnTo>
                <a:lnTo>
                  <a:pt x="5333" y="9144"/>
                </a:lnTo>
                <a:lnTo>
                  <a:pt x="9905" y="4572"/>
                </a:lnTo>
                <a:lnTo>
                  <a:pt x="9905" y="9144"/>
                </a:lnTo>
                <a:lnTo>
                  <a:pt x="982979" y="9144"/>
                </a:lnTo>
                <a:lnTo>
                  <a:pt x="982979" y="4572"/>
                </a:lnTo>
                <a:lnTo>
                  <a:pt x="987551" y="9144"/>
                </a:lnTo>
                <a:lnTo>
                  <a:pt x="987551" y="353568"/>
                </a:lnTo>
                <a:lnTo>
                  <a:pt x="992124" y="353568"/>
                </a:lnTo>
                <a:close/>
              </a:path>
              <a:path w="992504" h="353695">
                <a:moveTo>
                  <a:pt x="9905" y="9144"/>
                </a:moveTo>
                <a:lnTo>
                  <a:pt x="9905" y="4572"/>
                </a:lnTo>
                <a:lnTo>
                  <a:pt x="5333" y="9144"/>
                </a:lnTo>
                <a:lnTo>
                  <a:pt x="9905" y="9144"/>
                </a:lnTo>
                <a:close/>
              </a:path>
              <a:path w="992504" h="353695">
                <a:moveTo>
                  <a:pt x="9905" y="344424"/>
                </a:moveTo>
                <a:lnTo>
                  <a:pt x="9905" y="9144"/>
                </a:lnTo>
                <a:lnTo>
                  <a:pt x="5333" y="9144"/>
                </a:lnTo>
                <a:lnTo>
                  <a:pt x="5333" y="344424"/>
                </a:lnTo>
                <a:lnTo>
                  <a:pt x="9905" y="344424"/>
                </a:lnTo>
                <a:close/>
              </a:path>
              <a:path w="992504" h="353695">
                <a:moveTo>
                  <a:pt x="987551" y="344424"/>
                </a:moveTo>
                <a:lnTo>
                  <a:pt x="5333" y="344424"/>
                </a:lnTo>
                <a:lnTo>
                  <a:pt x="9905" y="348996"/>
                </a:lnTo>
                <a:lnTo>
                  <a:pt x="9905" y="353568"/>
                </a:lnTo>
                <a:lnTo>
                  <a:pt x="982979" y="353568"/>
                </a:lnTo>
                <a:lnTo>
                  <a:pt x="982979" y="348996"/>
                </a:lnTo>
                <a:lnTo>
                  <a:pt x="987551" y="344424"/>
                </a:lnTo>
                <a:close/>
              </a:path>
              <a:path w="992504" h="353695">
                <a:moveTo>
                  <a:pt x="9905" y="353568"/>
                </a:moveTo>
                <a:lnTo>
                  <a:pt x="9905" y="348996"/>
                </a:lnTo>
                <a:lnTo>
                  <a:pt x="5333" y="344424"/>
                </a:lnTo>
                <a:lnTo>
                  <a:pt x="5333" y="353568"/>
                </a:lnTo>
                <a:lnTo>
                  <a:pt x="9905" y="353568"/>
                </a:lnTo>
                <a:close/>
              </a:path>
              <a:path w="992504" h="353695">
                <a:moveTo>
                  <a:pt x="987551" y="9144"/>
                </a:moveTo>
                <a:lnTo>
                  <a:pt x="982979" y="4572"/>
                </a:lnTo>
                <a:lnTo>
                  <a:pt x="982979" y="9144"/>
                </a:lnTo>
                <a:lnTo>
                  <a:pt x="987551" y="9144"/>
                </a:lnTo>
                <a:close/>
              </a:path>
              <a:path w="992504" h="353695">
                <a:moveTo>
                  <a:pt x="987551" y="344424"/>
                </a:moveTo>
                <a:lnTo>
                  <a:pt x="987551" y="9144"/>
                </a:lnTo>
                <a:lnTo>
                  <a:pt x="982979" y="9144"/>
                </a:lnTo>
                <a:lnTo>
                  <a:pt x="982979" y="344424"/>
                </a:lnTo>
                <a:lnTo>
                  <a:pt x="987551" y="344424"/>
                </a:lnTo>
                <a:close/>
              </a:path>
              <a:path w="992504" h="353695">
                <a:moveTo>
                  <a:pt x="987551" y="353568"/>
                </a:moveTo>
                <a:lnTo>
                  <a:pt x="987551" y="344424"/>
                </a:lnTo>
                <a:lnTo>
                  <a:pt x="982979" y="348996"/>
                </a:lnTo>
                <a:lnTo>
                  <a:pt x="982979" y="353568"/>
                </a:lnTo>
                <a:lnTo>
                  <a:pt x="987551" y="3535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1170"/>
              </a:lnSpc>
            </a:pPr>
            <a:r>
              <a:rPr spc="-10" dirty="0"/>
              <a:t>Πολυτεχνείο </a:t>
            </a:r>
            <a:r>
              <a:rPr spc="-5" dirty="0"/>
              <a:t>Κρήτης </a:t>
            </a:r>
            <a:r>
              <a:rPr dirty="0"/>
              <a:t>– </a:t>
            </a:r>
            <a:r>
              <a:rPr spc="-25" dirty="0"/>
              <a:t>Τμήμα</a:t>
            </a:r>
            <a:r>
              <a:rPr spc="-75" dirty="0"/>
              <a:t> </a:t>
            </a:r>
            <a:r>
              <a:rPr dirty="0"/>
              <a:t>ΗΜΜΥ</a:t>
            </a:r>
          </a:p>
          <a:p>
            <a:pPr algn="ctr">
              <a:lnSpc>
                <a:spcPts val="1295"/>
              </a:lnSpc>
            </a:pPr>
            <a:r>
              <a:rPr dirty="0"/>
              <a:t>Εργαστήριο </a:t>
            </a:r>
            <a:r>
              <a:rPr spc="5" dirty="0"/>
              <a:t>∆ιανεμημένων </a:t>
            </a:r>
            <a:r>
              <a:rPr spc="-5" dirty="0"/>
              <a:t>Πληροφοριακών </a:t>
            </a:r>
            <a:r>
              <a:rPr spc="-10" dirty="0"/>
              <a:t>Συστημάτων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Εφαρμογών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1111399"/>
            <a:ext cx="8367395" cy="6412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834">
              <a:lnSpc>
                <a:spcPts val="5020"/>
              </a:lnSpc>
            </a:pPr>
            <a:r>
              <a:rPr lang="el-GR"/>
              <a:t>Μεταδεδομένα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78713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838200" y="1951101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0" y="0"/>
                </a:moveTo>
                <a:lnTo>
                  <a:pt x="8305800" y="0"/>
                </a:lnTo>
              </a:path>
            </a:pathLst>
          </a:custGeom>
          <a:ln w="19050">
            <a:solidFill>
              <a:srgbClr val="33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2158" y="6470903"/>
            <a:ext cx="566927" cy="836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599931" y="6947154"/>
            <a:ext cx="973074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590026" y="6938009"/>
            <a:ext cx="992505" cy="353695"/>
          </a:xfrm>
          <a:custGeom>
            <a:avLst/>
            <a:gdLst/>
            <a:ahLst/>
            <a:cxnLst/>
            <a:rect l="l" t="t" r="r" b="b"/>
            <a:pathLst>
              <a:path w="992504" h="353695">
                <a:moveTo>
                  <a:pt x="992124" y="353568"/>
                </a:moveTo>
                <a:lnTo>
                  <a:pt x="992124" y="0"/>
                </a:lnTo>
                <a:lnTo>
                  <a:pt x="0" y="0"/>
                </a:lnTo>
                <a:lnTo>
                  <a:pt x="0" y="353568"/>
                </a:lnTo>
                <a:lnTo>
                  <a:pt x="5333" y="353568"/>
                </a:lnTo>
                <a:lnTo>
                  <a:pt x="5333" y="9144"/>
                </a:lnTo>
                <a:lnTo>
                  <a:pt x="9905" y="4572"/>
                </a:lnTo>
                <a:lnTo>
                  <a:pt x="9905" y="9144"/>
                </a:lnTo>
                <a:lnTo>
                  <a:pt x="982979" y="9144"/>
                </a:lnTo>
                <a:lnTo>
                  <a:pt x="982979" y="4572"/>
                </a:lnTo>
                <a:lnTo>
                  <a:pt x="987551" y="9144"/>
                </a:lnTo>
                <a:lnTo>
                  <a:pt x="987551" y="353568"/>
                </a:lnTo>
                <a:lnTo>
                  <a:pt x="992124" y="353568"/>
                </a:lnTo>
                <a:close/>
              </a:path>
              <a:path w="992504" h="353695">
                <a:moveTo>
                  <a:pt x="9905" y="9144"/>
                </a:moveTo>
                <a:lnTo>
                  <a:pt x="9905" y="4572"/>
                </a:lnTo>
                <a:lnTo>
                  <a:pt x="5333" y="9144"/>
                </a:lnTo>
                <a:lnTo>
                  <a:pt x="9905" y="9144"/>
                </a:lnTo>
                <a:close/>
              </a:path>
              <a:path w="992504" h="353695">
                <a:moveTo>
                  <a:pt x="9905" y="344424"/>
                </a:moveTo>
                <a:lnTo>
                  <a:pt x="9905" y="9144"/>
                </a:lnTo>
                <a:lnTo>
                  <a:pt x="5333" y="9144"/>
                </a:lnTo>
                <a:lnTo>
                  <a:pt x="5333" y="344424"/>
                </a:lnTo>
                <a:lnTo>
                  <a:pt x="9905" y="344424"/>
                </a:lnTo>
                <a:close/>
              </a:path>
              <a:path w="992504" h="353695">
                <a:moveTo>
                  <a:pt x="987551" y="344424"/>
                </a:moveTo>
                <a:lnTo>
                  <a:pt x="5333" y="344424"/>
                </a:lnTo>
                <a:lnTo>
                  <a:pt x="9905" y="348996"/>
                </a:lnTo>
                <a:lnTo>
                  <a:pt x="9905" y="353568"/>
                </a:lnTo>
                <a:lnTo>
                  <a:pt x="982979" y="353568"/>
                </a:lnTo>
                <a:lnTo>
                  <a:pt x="982979" y="348996"/>
                </a:lnTo>
                <a:lnTo>
                  <a:pt x="987551" y="344424"/>
                </a:lnTo>
                <a:close/>
              </a:path>
              <a:path w="992504" h="353695">
                <a:moveTo>
                  <a:pt x="9905" y="353568"/>
                </a:moveTo>
                <a:lnTo>
                  <a:pt x="9905" y="348996"/>
                </a:lnTo>
                <a:lnTo>
                  <a:pt x="5333" y="344424"/>
                </a:lnTo>
                <a:lnTo>
                  <a:pt x="5333" y="353568"/>
                </a:lnTo>
                <a:lnTo>
                  <a:pt x="9905" y="353568"/>
                </a:lnTo>
                <a:close/>
              </a:path>
              <a:path w="992504" h="353695">
                <a:moveTo>
                  <a:pt x="987551" y="9144"/>
                </a:moveTo>
                <a:lnTo>
                  <a:pt x="982979" y="4572"/>
                </a:lnTo>
                <a:lnTo>
                  <a:pt x="982979" y="9144"/>
                </a:lnTo>
                <a:lnTo>
                  <a:pt x="987551" y="9144"/>
                </a:lnTo>
                <a:close/>
              </a:path>
              <a:path w="992504" h="353695">
                <a:moveTo>
                  <a:pt x="987551" y="344424"/>
                </a:moveTo>
                <a:lnTo>
                  <a:pt x="987551" y="9144"/>
                </a:lnTo>
                <a:lnTo>
                  <a:pt x="982979" y="9144"/>
                </a:lnTo>
                <a:lnTo>
                  <a:pt x="982979" y="344424"/>
                </a:lnTo>
                <a:lnTo>
                  <a:pt x="987551" y="344424"/>
                </a:lnTo>
                <a:close/>
              </a:path>
              <a:path w="992504" h="353695">
                <a:moveTo>
                  <a:pt x="987551" y="353568"/>
                </a:moveTo>
                <a:lnTo>
                  <a:pt x="987551" y="344424"/>
                </a:lnTo>
                <a:lnTo>
                  <a:pt x="982979" y="348996"/>
                </a:lnTo>
                <a:lnTo>
                  <a:pt x="982979" y="353568"/>
                </a:lnTo>
                <a:lnTo>
                  <a:pt x="987551" y="3535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1170"/>
              </a:lnSpc>
            </a:pPr>
            <a:r>
              <a:rPr spc="-10" dirty="0"/>
              <a:t>Πολυτεχνείο </a:t>
            </a:r>
            <a:r>
              <a:rPr spc="-5" dirty="0"/>
              <a:t>Κρήτης </a:t>
            </a:r>
            <a:r>
              <a:rPr dirty="0"/>
              <a:t>– </a:t>
            </a:r>
            <a:r>
              <a:rPr spc="-25" dirty="0"/>
              <a:t>Τμήμα</a:t>
            </a:r>
            <a:r>
              <a:rPr spc="-75" dirty="0"/>
              <a:t> </a:t>
            </a:r>
            <a:r>
              <a:rPr dirty="0"/>
              <a:t>ΗΜΜΥ</a:t>
            </a:r>
          </a:p>
          <a:p>
            <a:pPr algn="ctr">
              <a:lnSpc>
                <a:spcPts val="1295"/>
              </a:lnSpc>
            </a:pPr>
            <a:r>
              <a:rPr dirty="0"/>
              <a:t>Εργαστήριο </a:t>
            </a:r>
            <a:r>
              <a:rPr spc="5" dirty="0"/>
              <a:t>∆ιανεμημένων </a:t>
            </a:r>
            <a:r>
              <a:rPr spc="-5" dirty="0"/>
              <a:t>Πληροφοριακών </a:t>
            </a:r>
            <a:r>
              <a:rPr spc="-10" dirty="0"/>
              <a:t>Συστημάτων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Εφαρμογών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205" y="983741"/>
            <a:ext cx="8047989" cy="6412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834">
              <a:lnSpc>
                <a:spcPts val="5020"/>
              </a:lnSpc>
            </a:pPr>
            <a:r>
              <a:rPr lang="en-US" dirty="0"/>
              <a:t>Updates + </a:t>
            </a:r>
            <a:r>
              <a:rPr lang="el-GR" dirty="0"/>
              <a:t>Μεταβολή Σχήματος</a:t>
            </a:r>
            <a:endParaRPr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143000" y="2450753"/>
            <a:ext cx="8382000" cy="138499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int</a:t>
            </a:r>
            <a:r>
              <a:rPr kumimoji="0" 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 </a:t>
            </a:r>
            <a:r>
              <a:rPr kumimoji="0" 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foovalue</a:t>
            </a:r>
            <a:r>
              <a:rPr kumimoji="0" 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 = 500;</a:t>
            </a:r>
            <a:br>
              <a:rPr kumimoji="0" lang="el-G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PreparedStatement</a:t>
            </a:r>
            <a:r>
              <a:rPr kumimoji="0" 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 </a:t>
            </a:r>
            <a:r>
              <a:rPr kumimoji="0" 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st</a:t>
            </a:r>
            <a:r>
              <a:rPr kumimoji="0" 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 = </a:t>
            </a:r>
            <a:r>
              <a:rPr kumimoji="0" 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conn.prepareStatement</a:t>
            </a:r>
            <a:r>
              <a:rPr kumimoji="0" 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("DELETE FROM </a:t>
            </a:r>
            <a:r>
              <a:rPr kumimoji="0" 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mytable</a:t>
            </a:r>
            <a:r>
              <a:rPr kumimoji="0" 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 WHERE </a:t>
            </a:r>
            <a:r>
              <a:rPr kumimoji="0" 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columnfoo</a:t>
            </a:r>
            <a:r>
              <a:rPr kumimoji="0" 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 = ?");</a:t>
            </a:r>
            <a:br>
              <a:rPr kumimoji="0" lang="el-G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st.setInt</a:t>
            </a:r>
            <a:r>
              <a:rPr kumimoji="0" 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(1, </a:t>
            </a:r>
            <a:r>
              <a:rPr kumimoji="0" 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foovalue</a:t>
            </a:r>
            <a:r>
              <a:rPr kumimoji="0" 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);</a:t>
            </a:r>
            <a:br>
              <a:rPr kumimoji="0" lang="el-G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int</a:t>
            </a:r>
            <a:r>
              <a:rPr kumimoji="0" 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 </a:t>
            </a:r>
            <a:r>
              <a:rPr kumimoji="0" 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rowsDeleted</a:t>
            </a:r>
            <a:r>
              <a:rPr kumimoji="0" 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 = </a:t>
            </a:r>
            <a:r>
              <a:rPr kumimoji="0" 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st.executeUpdate</a:t>
            </a:r>
            <a:r>
              <a:rPr kumimoji="0" 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();</a:t>
            </a:r>
            <a:r>
              <a:rPr kumimoji="0" 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System.out.println</a:t>
            </a:r>
            <a:r>
              <a:rPr kumimoji="0" 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(</a:t>
            </a:r>
            <a:r>
              <a:rPr kumimoji="0" 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rowsDeleted</a:t>
            </a:r>
            <a:r>
              <a:rPr kumimoji="0" 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 + " </a:t>
            </a:r>
            <a:r>
              <a:rPr kumimoji="0" 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rows</a:t>
            </a:r>
            <a:r>
              <a:rPr kumimoji="0" 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 </a:t>
            </a:r>
            <a:r>
              <a:rPr kumimoji="0" 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deleted</a:t>
            </a:r>
            <a:r>
              <a:rPr kumimoji="0" 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");</a:t>
            </a:r>
            <a:r>
              <a:rPr kumimoji="0" 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r>
              <a:rPr kumimoji="0" 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st.close</a:t>
            </a:r>
            <a:r>
              <a:rPr kumimoji="0" 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();</a:t>
            </a:r>
            <a:r>
              <a:rPr kumimoji="0" lang="el-G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43000" y="2057400"/>
            <a:ext cx="746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rgbClr val="FF0000"/>
                </a:solidFill>
              </a:rPr>
              <a:t>Για </a:t>
            </a:r>
            <a:r>
              <a:rPr lang="en-US" sz="2000" dirty="0">
                <a:solidFill>
                  <a:srgbClr val="FF0000"/>
                </a:solidFill>
              </a:rPr>
              <a:t>UPDATES (INSERT/DELETE/UPDATE) </a:t>
            </a:r>
            <a:r>
              <a:rPr lang="el-GR" sz="2000" dirty="0">
                <a:solidFill>
                  <a:srgbClr val="FF0000"/>
                </a:solidFill>
              </a:rPr>
              <a:t>καλούμε την </a:t>
            </a:r>
            <a:r>
              <a:rPr lang="en-US" sz="2000" dirty="0" err="1">
                <a:solidFill>
                  <a:srgbClr val="FF0000"/>
                </a:solidFill>
              </a:rPr>
              <a:t>executeUpdate</a:t>
            </a:r>
            <a:r>
              <a:rPr lang="en-US" sz="2000" dirty="0">
                <a:solidFill>
                  <a:srgbClr val="FF0000"/>
                </a:solidFill>
              </a:rPr>
              <a:t>()</a:t>
            </a:r>
            <a:endParaRPr lang="el-GR" sz="2000" dirty="0">
              <a:solidFill>
                <a:srgbClr val="FF0000"/>
              </a:solidFill>
            </a:endParaRPr>
          </a:p>
        </p:txBody>
      </p:sp>
      <p:sp>
        <p:nvSpPr>
          <p:cNvPr id="33" name="Rectangle 1"/>
          <p:cNvSpPr>
            <a:spLocks noChangeArrowheads="1"/>
          </p:cNvSpPr>
          <p:nvPr/>
        </p:nvSpPr>
        <p:spPr bwMode="auto">
          <a:xfrm>
            <a:off x="1220975" y="4823936"/>
            <a:ext cx="8382000" cy="73866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Statement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st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=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conn.createStatement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();</a:t>
            </a:r>
            <a:br>
              <a:rPr lang="en-US" sz="1400" dirty="0">
                <a:latin typeface="Arial" pitchFamily="34" charset="0"/>
                <a:cs typeface="Arial" pitchFamily="34" charset="0"/>
              </a:rPr>
            </a:br>
            <a:r>
              <a:rPr lang="en-US" sz="1400" dirty="0" err="1">
                <a:latin typeface="Arial" pitchFamily="34" charset="0"/>
                <a:cs typeface="Arial" pitchFamily="34" charset="0"/>
              </a:rPr>
              <a:t>st.execute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("DROP TABLE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mytable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");</a:t>
            </a:r>
            <a:br>
              <a:rPr lang="en-US" sz="1400" dirty="0">
                <a:latin typeface="Arial" pitchFamily="34" charset="0"/>
                <a:cs typeface="Arial" pitchFamily="34" charset="0"/>
              </a:rPr>
            </a:br>
            <a:r>
              <a:rPr lang="en-US" sz="1400" dirty="0" err="1">
                <a:latin typeface="Arial" pitchFamily="34" charset="0"/>
                <a:cs typeface="Arial" pitchFamily="34" charset="0"/>
              </a:rPr>
              <a:t>st.close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();</a:t>
            </a:r>
            <a:endParaRPr kumimoji="0" lang="el-G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43000" y="419100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rgbClr val="FF0000"/>
                </a:solidFill>
              </a:rPr>
              <a:t>Για μεταβολές του σχήματος </a:t>
            </a:r>
            <a:r>
              <a:rPr lang="en-US" sz="2000" dirty="0">
                <a:solidFill>
                  <a:srgbClr val="FF0000"/>
                </a:solidFill>
              </a:rPr>
              <a:t>(CREATE/DROP </a:t>
            </a:r>
            <a:r>
              <a:rPr lang="el-GR" sz="2000" dirty="0">
                <a:solidFill>
                  <a:srgbClr val="FF0000"/>
                </a:solidFill>
              </a:rPr>
              <a:t>κτλ)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l-GR" sz="2000" dirty="0">
                <a:solidFill>
                  <a:srgbClr val="FF0000"/>
                </a:solidFill>
              </a:rPr>
              <a:t>καλούμε την </a:t>
            </a:r>
            <a:r>
              <a:rPr lang="en-US" sz="2000">
                <a:solidFill>
                  <a:srgbClr val="FF0000"/>
                </a:solidFill>
              </a:rPr>
              <a:t>execute() </a:t>
            </a:r>
            <a:r>
              <a:rPr lang="el-GR" sz="2000">
                <a:solidFill>
                  <a:srgbClr val="FF0000"/>
                </a:solidFill>
              </a:rPr>
              <a:t>ή την </a:t>
            </a:r>
            <a:r>
              <a:rPr lang="en-US" sz="2000">
                <a:solidFill>
                  <a:srgbClr val="FF0000"/>
                </a:solidFill>
              </a:rPr>
              <a:t>executeUpdate()</a:t>
            </a:r>
            <a:endParaRPr lang="el-GR" sz="20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43000" y="561969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rgbClr val="FF0000"/>
                </a:solidFill>
              </a:rPr>
              <a:t>Θα δείτε </a:t>
            </a:r>
            <a:r>
              <a:rPr lang="el-GR" sz="2000">
                <a:solidFill>
                  <a:srgbClr val="FF0000"/>
                </a:solidFill>
              </a:rPr>
              <a:t>στο φροντιστήριο/εργαστήριο </a:t>
            </a:r>
            <a:r>
              <a:rPr lang="el-GR" sz="2000" dirty="0">
                <a:solidFill>
                  <a:srgbClr val="FF0000"/>
                </a:solidFill>
              </a:rPr>
              <a:t>ότι οι </a:t>
            </a:r>
            <a:r>
              <a:rPr lang="en-US" sz="2000" dirty="0" err="1">
                <a:solidFill>
                  <a:srgbClr val="FF0000"/>
                </a:solidFill>
              </a:rPr>
              <a:t>executeQuery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dirty="0" err="1">
                <a:solidFill>
                  <a:srgbClr val="FF0000"/>
                </a:solidFill>
              </a:rPr>
              <a:t>executeUpdate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l-GR" sz="2000" dirty="0">
                <a:solidFill>
                  <a:srgbClr val="FF0000"/>
                </a:solidFill>
              </a:rPr>
              <a:t>και </a:t>
            </a:r>
            <a:r>
              <a:rPr lang="en-US" sz="2000" dirty="0">
                <a:solidFill>
                  <a:srgbClr val="FF0000"/>
                </a:solidFill>
              </a:rPr>
              <a:t>execute </a:t>
            </a:r>
            <a:r>
              <a:rPr lang="el-GR" sz="2000" dirty="0">
                <a:solidFill>
                  <a:srgbClr val="FF0000"/>
                </a:solidFill>
              </a:rPr>
              <a:t>έχουν και διαφορετική τιμή επιστροφής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838200" y="1951101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0" y="0"/>
                </a:moveTo>
                <a:lnTo>
                  <a:pt x="8305800" y="0"/>
                </a:lnTo>
              </a:path>
            </a:pathLst>
          </a:custGeom>
          <a:ln w="19050">
            <a:solidFill>
              <a:srgbClr val="33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450339" y="2094738"/>
            <a:ext cx="3830954" cy="779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B2B2B2"/>
              </a:buClr>
              <a:buSzPct val="89583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Documentation</a:t>
            </a:r>
            <a:endParaRPr sz="2400" dirty="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535"/>
              </a:spcBef>
              <a:buClr>
                <a:srgbClr val="CCCC9A"/>
              </a:buClr>
              <a:buSzPct val="75000"/>
              <a:buFont typeface="Wingdings"/>
              <a:buChar char=""/>
              <a:tabLst>
                <a:tab pos="755015" algn="l"/>
                <a:tab pos="755650" algn="l"/>
              </a:tabLst>
            </a:pPr>
            <a:r>
              <a:rPr sz="2200" spc="-5" dirty="0">
                <a:latin typeface="Arial"/>
                <a:cs typeface="Arial"/>
                <a:hlinkClick r:id="rId2"/>
              </a:rPr>
              <a:t>http://jdbc.postgresql.org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02158" y="6470903"/>
            <a:ext cx="566927" cy="8366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599931" y="6947154"/>
            <a:ext cx="973074" cy="335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590026" y="6938009"/>
            <a:ext cx="992505" cy="353695"/>
          </a:xfrm>
          <a:custGeom>
            <a:avLst/>
            <a:gdLst/>
            <a:ahLst/>
            <a:cxnLst/>
            <a:rect l="l" t="t" r="r" b="b"/>
            <a:pathLst>
              <a:path w="992504" h="353695">
                <a:moveTo>
                  <a:pt x="992124" y="353568"/>
                </a:moveTo>
                <a:lnTo>
                  <a:pt x="992124" y="0"/>
                </a:lnTo>
                <a:lnTo>
                  <a:pt x="0" y="0"/>
                </a:lnTo>
                <a:lnTo>
                  <a:pt x="0" y="353568"/>
                </a:lnTo>
                <a:lnTo>
                  <a:pt x="5333" y="353568"/>
                </a:lnTo>
                <a:lnTo>
                  <a:pt x="5333" y="9144"/>
                </a:lnTo>
                <a:lnTo>
                  <a:pt x="9905" y="4572"/>
                </a:lnTo>
                <a:lnTo>
                  <a:pt x="9905" y="9144"/>
                </a:lnTo>
                <a:lnTo>
                  <a:pt x="982979" y="9144"/>
                </a:lnTo>
                <a:lnTo>
                  <a:pt x="982979" y="4572"/>
                </a:lnTo>
                <a:lnTo>
                  <a:pt x="987551" y="9144"/>
                </a:lnTo>
                <a:lnTo>
                  <a:pt x="987551" y="353568"/>
                </a:lnTo>
                <a:lnTo>
                  <a:pt x="992124" y="353568"/>
                </a:lnTo>
                <a:close/>
              </a:path>
              <a:path w="992504" h="353695">
                <a:moveTo>
                  <a:pt x="9905" y="9144"/>
                </a:moveTo>
                <a:lnTo>
                  <a:pt x="9905" y="4572"/>
                </a:lnTo>
                <a:lnTo>
                  <a:pt x="5333" y="9144"/>
                </a:lnTo>
                <a:lnTo>
                  <a:pt x="9905" y="9144"/>
                </a:lnTo>
                <a:close/>
              </a:path>
              <a:path w="992504" h="353695">
                <a:moveTo>
                  <a:pt x="9905" y="344424"/>
                </a:moveTo>
                <a:lnTo>
                  <a:pt x="9905" y="9144"/>
                </a:lnTo>
                <a:lnTo>
                  <a:pt x="5333" y="9144"/>
                </a:lnTo>
                <a:lnTo>
                  <a:pt x="5333" y="344424"/>
                </a:lnTo>
                <a:lnTo>
                  <a:pt x="9905" y="344424"/>
                </a:lnTo>
                <a:close/>
              </a:path>
              <a:path w="992504" h="353695">
                <a:moveTo>
                  <a:pt x="987551" y="344424"/>
                </a:moveTo>
                <a:lnTo>
                  <a:pt x="5333" y="344424"/>
                </a:lnTo>
                <a:lnTo>
                  <a:pt x="9905" y="348996"/>
                </a:lnTo>
                <a:lnTo>
                  <a:pt x="9905" y="353568"/>
                </a:lnTo>
                <a:lnTo>
                  <a:pt x="982979" y="353568"/>
                </a:lnTo>
                <a:lnTo>
                  <a:pt x="982979" y="348996"/>
                </a:lnTo>
                <a:lnTo>
                  <a:pt x="987551" y="344424"/>
                </a:lnTo>
                <a:close/>
              </a:path>
              <a:path w="992504" h="353695">
                <a:moveTo>
                  <a:pt x="9905" y="353568"/>
                </a:moveTo>
                <a:lnTo>
                  <a:pt x="9905" y="348996"/>
                </a:lnTo>
                <a:lnTo>
                  <a:pt x="5333" y="344424"/>
                </a:lnTo>
                <a:lnTo>
                  <a:pt x="5333" y="353568"/>
                </a:lnTo>
                <a:lnTo>
                  <a:pt x="9905" y="353568"/>
                </a:lnTo>
                <a:close/>
              </a:path>
              <a:path w="992504" h="353695">
                <a:moveTo>
                  <a:pt x="987551" y="9144"/>
                </a:moveTo>
                <a:lnTo>
                  <a:pt x="982979" y="4572"/>
                </a:lnTo>
                <a:lnTo>
                  <a:pt x="982979" y="9144"/>
                </a:lnTo>
                <a:lnTo>
                  <a:pt x="987551" y="9144"/>
                </a:lnTo>
                <a:close/>
              </a:path>
              <a:path w="992504" h="353695">
                <a:moveTo>
                  <a:pt x="987551" y="344424"/>
                </a:moveTo>
                <a:lnTo>
                  <a:pt x="987551" y="9144"/>
                </a:lnTo>
                <a:lnTo>
                  <a:pt x="982979" y="9144"/>
                </a:lnTo>
                <a:lnTo>
                  <a:pt x="982979" y="344424"/>
                </a:lnTo>
                <a:lnTo>
                  <a:pt x="987551" y="344424"/>
                </a:lnTo>
                <a:close/>
              </a:path>
              <a:path w="992504" h="353695">
                <a:moveTo>
                  <a:pt x="987551" y="353568"/>
                </a:moveTo>
                <a:lnTo>
                  <a:pt x="987551" y="344424"/>
                </a:lnTo>
                <a:lnTo>
                  <a:pt x="982979" y="348996"/>
                </a:lnTo>
                <a:lnTo>
                  <a:pt x="982979" y="353568"/>
                </a:lnTo>
                <a:lnTo>
                  <a:pt x="987551" y="3535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1170"/>
              </a:lnSpc>
            </a:pPr>
            <a:r>
              <a:rPr spc="-10" dirty="0"/>
              <a:t>Πολυτεχνείο </a:t>
            </a:r>
            <a:r>
              <a:rPr spc="-5" dirty="0"/>
              <a:t>Κρήτης </a:t>
            </a:r>
            <a:r>
              <a:rPr dirty="0"/>
              <a:t>– </a:t>
            </a:r>
            <a:r>
              <a:rPr spc="-25" dirty="0"/>
              <a:t>Τμήμα</a:t>
            </a:r>
            <a:r>
              <a:rPr spc="-75" dirty="0"/>
              <a:t> </a:t>
            </a:r>
            <a:r>
              <a:rPr dirty="0"/>
              <a:t>ΗΜΜΥ</a:t>
            </a:r>
          </a:p>
          <a:p>
            <a:pPr algn="ctr">
              <a:lnSpc>
                <a:spcPts val="1295"/>
              </a:lnSpc>
            </a:pPr>
            <a:r>
              <a:rPr dirty="0"/>
              <a:t>Εργαστήριο </a:t>
            </a:r>
            <a:r>
              <a:rPr spc="5" dirty="0"/>
              <a:t>∆ιανεμημένων </a:t>
            </a:r>
            <a:r>
              <a:rPr spc="-5" dirty="0"/>
              <a:t>Πληροφοριακών </a:t>
            </a:r>
            <a:r>
              <a:rPr spc="-10" dirty="0"/>
              <a:t>Συστημάτων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Εφαρμογών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205" y="914400"/>
            <a:ext cx="8047989" cy="637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834">
              <a:lnSpc>
                <a:spcPts val="5020"/>
              </a:lnSpc>
            </a:pPr>
            <a:r>
              <a:rPr spc="-5" dirty="0"/>
              <a:t>Postgres </a:t>
            </a:r>
            <a:r>
              <a:rPr dirty="0"/>
              <a:t>JDBC</a:t>
            </a:r>
            <a:r>
              <a:rPr spc="-110" dirty="0"/>
              <a:t> </a:t>
            </a:r>
            <a:r>
              <a:rPr spc="-5" dirty="0"/>
              <a:t>Driver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205" y="914400"/>
            <a:ext cx="8047989" cy="637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834">
              <a:lnSpc>
                <a:spcPts val="4785"/>
              </a:lnSpc>
            </a:pPr>
            <a:r>
              <a:rPr sz="4000" spc="-5" dirty="0"/>
              <a:t>Database </a:t>
            </a:r>
            <a:r>
              <a:rPr sz="4000" dirty="0"/>
              <a:t>Connectivity -</a:t>
            </a:r>
            <a:r>
              <a:rPr sz="4000" spc="-130" dirty="0"/>
              <a:t> </a:t>
            </a:r>
            <a:r>
              <a:rPr sz="3800" spc="-5" dirty="0"/>
              <a:t>JDBC</a:t>
            </a:r>
            <a:endParaRPr sz="3800" dirty="0"/>
          </a:p>
        </p:txBody>
      </p:sp>
      <p:sp>
        <p:nvSpPr>
          <p:cNvPr id="6" name="object 6"/>
          <p:cNvSpPr/>
          <p:nvPr/>
        </p:nvSpPr>
        <p:spPr>
          <a:xfrm>
            <a:off x="838200" y="1951101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0" y="0"/>
                </a:moveTo>
                <a:lnTo>
                  <a:pt x="8305800" y="0"/>
                </a:lnTo>
              </a:path>
            </a:pathLst>
          </a:custGeom>
          <a:ln w="19050">
            <a:solidFill>
              <a:srgbClr val="33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7200" y="2414777"/>
            <a:ext cx="0" cy="980440"/>
          </a:xfrm>
          <a:custGeom>
            <a:avLst/>
            <a:gdLst/>
            <a:ahLst/>
            <a:cxnLst/>
            <a:rect l="l" t="t" r="r" b="b"/>
            <a:pathLst>
              <a:path h="980439">
                <a:moveTo>
                  <a:pt x="0" y="0"/>
                </a:moveTo>
                <a:lnTo>
                  <a:pt x="0" y="979932"/>
                </a:lnTo>
                <a:lnTo>
                  <a:pt x="0" y="0"/>
                </a:lnTo>
                <a:close/>
              </a:path>
            </a:pathLst>
          </a:custGeom>
          <a:solidFill>
            <a:srgbClr val="FFFF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450339" y="2096008"/>
            <a:ext cx="7613650" cy="34470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Clr>
                <a:srgbClr val="B2B2B2"/>
              </a:buClr>
              <a:buSzPct val="9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To JDBC </a:t>
            </a:r>
            <a:r>
              <a:rPr sz="2000" spc="-10" dirty="0">
                <a:latin typeface="Arial"/>
                <a:cs typeface="Arial"/>
              </a:rPr>
              <a:t>παρέχει </a:t>
            </a:r>
            <a:r>
              <a:rPr sz="2000" spc="-5" dirty="0">
                <a:latin typeface="Arial"/>
                <a:cs typeface="Arial"/>
              </a:rPr>
              <a:t>μια πρότυπη βιβλιοθήκη για την πρόσβαση σε  συστήματα διαχείρισης σχεσιακών βάσεων </a:t>
            </a:r>
            <a:r>
              <a:rPr sz="2000" spc="-10" dirty="0">
                <a:latin typeface="Arial"/>
                <a:cs typeface="Arial"/>
              </a:rPr>
              <a:t>δεδομένων </a:t>
            </a:r>
            <a:r>
              <a:rPr sz="2000" spc="-5" dirty="0">
                <a:latin typeface="Arial"/>
                <a:cs typeface="Arial"/>
              </a:rPr>
              <a:t>μέσω  της πλατφόρμας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Java</a:t>
            </a:r>
            <a:endParaRPr sz="2000" dirty="0">
              <a:latin typeface="Arial"/>
              <a:cs typeface="Arial"/>
            </a:endParaRPr>
          </a:p>
          <a:p>
            <a:pPr marL="755650" marR="159385" lvl="1" indent="-285750">
              <a:lnSpc>
                <a:spcPct val="100000"/>
              </a:lnSpc>
              <a:spcBef>
                <a:spcPts val="525"/>
              </a:spcBef>
              <a:buClr>
                <a:srgbClr val="CCCC9A"/>
              </a:buClr>
              <a:buSzPct val="75000"/>
              <a:buFont typeface="Wingdings"/>
              <a:buChar char=""/>
              <a:tabLst>
                <a:tab pos="755015" algn="l"/>
                <a:tab pos="755650" algn="l"/>
              </a:tabLst>
            </a:pPr>
            <a:r>
              <a:rPr sz="2200" spc="-5" dirty="0">
                <a:latin typeface="Arial"/>
                <a:cs typeface="Arial"/>
              </a:rPr>
              <a:t>Το </a:t>
            </a:r>
            <a:r>
              <a:rPr sz="2200" dirty="0">
                <a:latin typeface="Arial"/>
                <a:cs typeface="Arial"/>
              </a:rPr>
              <a:t>JDBC-API </a:t>
            </a:r>
            <a:r>
              <a:rPr sz="2200" spc="-5" dirty="0">
                <a:latin typeface="Arial"/>
                <a:cs typeface="Arial"/>
              </a:rPr>
              <a:t>παρέχει </a:t>
            </a:r>
            <a:r>
              <a:rPr sz="2200" dirty="0">
                <a:latin typeface="Arial"/>
                <a:cs typeface="Arial"/>
              </a:rPr>
              <a:t>πρότυπες κλάσεις και</a:t>
            </a:r>
            <a:r>
              <a:rPr sz="2200" spc="-9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διεπαφές  για:</a:t>
            </a:r>
            <a:endParaRPr sz="2200" dirty="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459"/>
              </a:spcBef>
              <a:buClr>
                <a:srgbClr val="B2B2B2"/>
              </a:buClr>
              <a:buSzPct val="55263"/>
              <a:buFont typeface="Wingdings"/>
              <a:buChar char=""/>
              <a:tabLst>
                <a:tab pos="1155065" algn="l"/>
                <a:tab pos="1155700" algn="l"/>
              </a:tabLst>
            </a:pPr>
            <a:r>
              <a:rPr sz="1900" dirty="0">
                <a:latin typeface="Arial"/>
                <a:cs typeface="Arial"/>
              </a:rPr>
              <a:t>Την σύνδεση σε </a:t>
            </a:r>
            <a:r>
              <a:rPr sz="1900" spc="-5" dirty="0">
                <a:latin typeface="Arial"/>
                <a:cs typeface="Arial"/>
              </a:rPr>
              <a:t>βάσεις</a:t>
            </a:r>
            <a:r>
              <a:rPr sz="1900" spc="-8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δεδομένων</a:t>
            </a:r>
          </a:p>
          <a:p>
            <a:pPr marL="1155700" lvl="2" indent="-228600">
              <a:lnSpc>
                <a:spcPct val="100000"/>
              </a:lnSpc>
              <a:spcBef>
                <a:spcPts val="455"/>
              </a:spcBef>
              <a:buClr>
                <a:srgbClr val="B2B2B2"/>
              </a:buClr>
              <a:buSzPct val="55263"/>
              <a:buFont typeface="Wingdings"/>
              <a:buChar char=""/>
              <a:tabLst>
                <a:tab pos="1155065" algn="l"/>
                <a:tab pos="1155700" algn="l"/>
              </a:tabLst>
            </a:pPr>
            <a:r>
              <a:rPr sz="1900" dirty="0">
                <a:latin typeface="Arial"/>
                <a:cs typeface="Arial"/>
              </a:rPr>
              <a:t>Την </a:t>
            </a:r>
            <a:r>
              <a:rPr sz="1900" spc="-5" dirty="0">
                <a:latin typeface="Arial"/>
                <a:cs typeface="Arial"/>
              </a:rPr>
              <a:t>αρχικοποίηση</a:t>
            </a:r>
            <a:r>
              <a:rPr sz="1900" spc="-5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ερωτήσεων</a:t>
            </a:r>
          </a:p>
          <a:p>
            <a:pPr marL="1155700" lvl="2" indent="-228600">
              <a:lnSpc>
                <a:spcPct val="100000"/>
              </a:lnSpc>
              <a:spcBef>
                <a:spcPts val="455"/>
              </a:spcBef>
              <a:buClr>
                <a:srgbClr val="B2B2B2"/>
              </a:buClr>
              <a:buSzPct val="55263"/>
              <a:buFont typeface="Wingdings"/>
              <a:buChar char=""/>
              <a:tabLst>
                <a:tab pos="1155065" algn="l"/>
                <a:tab pos="1155700" algn="l"/>
              </a:tabLst>
            </a:pPr>
            <a:r>
              <a:rPr sz="1900" dirty="0">
                <a:latin typeface="Arial"/>
                <a:cs typeface="Arial"/>
              </a:rPr>
              <a:t>Την </a:t>
            </a:r>
            <a:r>
              <a:rPr sz="1900" spc="-5" dirty="0">
                <a:latin typeface="Arial"/>
                <a:cs typeface="Arial"/>
              </a:rPr>
              <a:t>δημιουργία αποθηκεύσιμων</a:t>
            </a:r>
            <a:r>
              <a:rPr sz="1900" spc="-2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ερωτήσεων</a:t>
            </a:r>
          </a:p>
          <a:p>
            <a:pPr marL="1155700" lvl="2" indent="-228600">
              <a:lnSpc>
                <a:spcPct val="100000"/>
              </a:lnSpc>
              <a:spcBef>
                <a:spcPts val="455"/>
              </a:spcBef>
              <a:buClr>
                <a:srgbClr val="B2B2B2"/>
              </a:buClr>
              <a:buSzPct val="55263"/>
              <a:buFont typeface="Wingdings"/>
              <a:buChar char=""/>
              <a:tabLst>
                <a:tab pos="1155065" algn="l"/>
                <a:tab pos="1155700" algn="l"/>
              </a:tabLst>
            </a:pPr>
            <a:r>
              <a:rPr sz="1900" dirty="0">
                <a:latin typeface="Arial"/>
                <a:cs typeface="Arial"/>
              </a:rPr>
              <a:t>Την δομή δεδομένων για </a:t>
            </a:r>
            <a:r>
              <a:rPr sz="1900" spc="-5" dirty="0">
                <a:latin typeface="Arial"/>
                <a:cs typeface="Arial"/>
              </a:rPr>
              <a:t>το </a:t>
            </a:r>
            <a:r>
              <a:rPr sz="1900" dirty="0">
                <a:latin typeface="Arial"/>
                <a:cs typeface="Arial"/>
              </a:rPr>
              <a:t>αποτέλεσμα </a:t>
            </a:r>
            <a:r>
              <a:rPr sz="1900" spc="-5" dirty="0">
                <a:latin typeface="Arial"/>
                <a:cs typeface="Arial"/>
              </a:rPr>
              <a:t>μιας</a:t>
            </a:r>
            <a:r>
              <a:rPr sz="1900" spc="-3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ερώτησης</a:t>
            </a:r>
            <a:endParaRPr sz="1900" dirty="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spcBef>
                <a:spcPts val="455"/>
              </a:spcBef>
              <a:buClr>
                <a:srgbClr val="B2B2B2"/>
              </a:buClr>
              <a:buSzPct val="55263"/>
              <a:buFont typeface="Wingdings"/>
              <a:buChar char=""/>
              <a:tabLst>
                <a:tab pos="1155065" algn="l"/>
                <a:tab pos="1155700" algn="l"/>
              </a:tabLst>
            </a:pPr>
            <a:r>
              <a:rPr sz="1900" dirty="0">
                <a:latin typeface="Arial"/>
                <a:cs typeface="Arial"/>
              </a:rPr>
              <a:t>Την </a:t>
            </a:r>
            <a:r>
              <a:rPr sz="1900" spc="-5" dirty="0" err="1">
                <a:latin typeface="Arial"/>
                <a:cs typeface="Arial"/>
              </a:rPr>
              <a:t>περιγραφή</a:t>
            </a:r>
            <a:r>
              <a:rPr sz="1900" spc="-30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μετα-δεδομένων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02158" y="6470903"/>
            <a:ext cx="566927" cy="836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599931" y="6947154"/>
            <a:ext cx="973074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590026" y="6938009"/>
            <a:ext cx="992505" cy="353695"/>
          </a:xfrm>
          <a:custGeom>
            <a:avLst/>
            <a:gdLst/>
            <a:ahLst/>
            <a:cxnLst/>
            <a:rect l="l" t="t" r="r" b="b"/>
            <a:pathLst>
              <a:path w="992504" h="353695">
                <a:moveTo>
                  <a:pt x="992124" y="353568"/>
                </a:moveTo>
                <a:lnTo>
                  <a:pt x="992124" y="0"/>
                </a:lnTo>
                <a:lnTo>
                  <a:pt x="0" y="0"/>
                </a:lnTo>
                <a:lnTo>
                  <a:pt x="0" y="353568"/>
                </a:lnTo>
                <a:lnTo>
                  <a:pt x="5333" y="353568"/>
                </a:lnTo>
                <a:lnTo>
                  <a:pt x="5333" y="9144"/>
                </a:lnTo>
                <a:lnTo>
                  <a:pt x="9905" y="4572"/>
                </a:lnTo>
                <a:lnTo>
                  <a:pt x="9905" y="9144"/>
                </a:lnTo>
                <a:lnTo>
                  <a:pt x="982979" y="9144"/>
                </a:lnTo>
                <a:lnTo>
                  <a:pt x="982979" y="4572"/>
                </a:lnTo>
                <a:lnTo>
                  <a:pt x="987551" y="9144"/>
                </a:lnTo>
                <a:lnTo>
                  <a:pt x="987551" y="353568"/>
                </a:lnTo>
                <a:lnTo>
                  <a:pt x="992124" y="353568"/>
                </a:lnTo>
                <a:close/>
              </a:path>
              <a:path w="992504" h="353695">
                <a:moveTo>
                  <a:pt x="9905" y="9144"/>
                </a:moveTo>
                <a:lnTo>
                  <a:pt x="9905" y="4572"/>
                </a:lnTo>
                <a:lnTo>
                  <a:pt x="5333" y="9144"/>
                </a:lnTo>
                <a:lnTo>
                  <a:pt x="9905" y="9144"/>
                </a:lnTo>
                <a:close/>
              </a:path>
              <a:path w="992504" h="353695">
                <a:moveTo>
                  <a:pt x="9905" y="344424"/>
                </a:moveTo>
                <a:lnTo>
                  <a:pt x="9905" y="9144"/>
                </a:lnTo>
                <a:lnTo>
                  <a:pt x="5333" y="9144"/>
                </a:lnTo>
                <a:lnTo>
                  <a:pt x="5333" y="344424"/>
                </a:lnTo>
                <a:lnTo>
                  <a:pt x="9905" y="344424"/>
                </a:lnTo>
                <a:close/>
              </a:path>
              <a:path w="992504" h="353695">
                <a:moveTo>
                  <a:pt x="987551" y="344424"/>
                </a:moveTo>
                <a:lnTo>
                  <a:pt x="5333" y="344424"/>
                </a:lnTo>
                <a:lnTo>
                  <a:pt x="9905" y="348996"/>
                </a:lnTo>
                <a:lnTo>
                  <a:pt x="9905" y="353568"/>
                </a:lnTo>
                <a:lnTo>
                  <a:pt x="982979" y="353568"/>
                </a:lnTo>
                <a:lnTo>
                  <a:pt x="982979" y="348996"/>
                </a:lnTo>
                <a:lnTo>
                  <a:pt x="987551" y="344424"/>
                </a:lnTo>
                <a:close/>
              </a:path>
              <a:path w="992504" h="353695">
                <a:moveTo>
                  <a:pt x="9905" y="353568"/>
                </a:moveTo>
                <a:lnTo>
                  <a:pt x="9905" y="348996"/>
                </a:lnTo>
                <a:lnTo>
                  <a:pt x="5333" y="344424"/>
                </a:lnTo>
                <a:lnTo>
                  <a:pt x="5333" y="353568"/>
                </a:lnTo>
                <a:lnTo>
                  <a:pt x="9905" y="353568"/>
                </a:lnTo>
                <a:close/>
              </a:path>
              <a:path w="992504" h="353695">
                <a:moveTo>
                  <a:pt x="987551" y="9144"/>
                </a:moveTo>
                <a:lnTo>
                  <a:pt x="982979" y="4572"/>
                </a:lnTo>
                <a:lnTo>
                  <a:pt x="982979" y="9144"/>
                </a:lnTo>
                <a:lnTo>
                  <a:pt x="987551" y="9144"/>
                </a:lnTo>
                <a:close/>
              </a:path>
              <a:path w="992504" h="353695">
                <a:moveTo>
                  <a:pt x="987551" y="344424"/>
                </a:moveTo>
                <a:lnTo>
                  <a:pt x="987551" y="9144"/>
                </a:lnTo>
                <a:lnTo>
                  <a:pt x="982979" y="9144"/>
                </a:lnTo>
                <a:lnTo>
                  <a:pt x="982979" y="344424"/>
                </a:lnTo>
                <a:lnTo>
                  <a:pt x="987551" y="344424"/>
                </a:lnTo>
                <a:close/>
              </a:path>
              <a:path w="992504" h="353695">
                <a:moveTo>
                  <a:pt x="987551" y="353568"/>
                </a:moveTo>
                <a:lnTo>
                  <a:pt x="987551" y="344424"/>
                </a:lnTo>
                <a:lnTo>
                  <a:pt x="982979" y="348996"/>
                </a:lnTo>
                <a:lnTo>
                  <a:pt x="982979" y="353568"/>
                </a:lnTo>
                <a:lnTo>
                  <a:pt x="987551" y="3535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1170"/>
              </a:lnSpc>
            </a:pPr>
            <a:r>
              <a:rPr spc="-10" dirty="0"/>
              <a:t>Πολυτεχνείο </a:t>
            </a:r>
            <a:r>
              <a:rPr spc="-5" dirty="0"/>
              <a:t>Κρήτης </a:t>
            </a:r>
            <a:r>
              <a:rPr dirty="0"/>
              <a:t>– </a:t>
            </a:r>
            <a:r>
              <a:rPr spc="-25" dirty="0"/>
              <a:t>Τμήμα</a:t>
            </a:r>
            <a:r>
              <a:rPr spc="-75" dirty="0"/>
              <a:t> </a:t>
            </a:r>
            <a:r>
              <a:rPr dirty="0"/>
              <a:t>ΗΜΜΥ</a:t>
            </a:r>
          </a:p>
          <a:p>
            <a:pPr algn="ctr">
              <a:lnSpc>
                <a:spcPts val="1295"/>
              </a:lnSpc>
            </a:pPr>
            <a:r>
              <a:rPr dirty="0"/>
              <a:t>Εργαστήριο </a:t>
            </a:r>
            <a:r>
              <a:rPr spc="5" dirty="0"/>
              <a:t>∆ιανεμημένων </a:t>
            </a:r>
            <a:r>
              <a:rPr spc="-5" dirty="0"/>
              <a:t>Πληροφοριακών </a:t>
            </a:r>
            <a:r>
              <a:rPr spc="-10" dirty="0"/>
              <a:t>Συστημάτων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Εφαρμογών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838200" y="1951101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0" y="0"/>
                </a:moveTo>
                <a:lnTo>
                  <a:pt x="8305800" y="0"/>
                </a:lnTo>
              </a:path>
            </a:pathLst>
          </a:custGeom>
          <a:ln w="19050">
            <a:solidFill>
              <a:srgbClr val="33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74101" y="2362200"/>
            <a:ext cx="7214997" cy="10325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00200" y="3394709"/>
            <a:ext cx="7162800" cy="9791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00200" y="4373879"/>
            <a:ext cx="7162800" cy="9791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600200" y="5353050"/>
            <a:ext cx="7162800" cy="42138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02158" y="6470903"/>
            <a:ext cx="566927" cy="8366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599931" y="6947154"/>
            <a:ext cx="973074" cy="3352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590026" y="6938009"/>
            <a:ext cx="992505" cy="353695"/>
          </a:xfrm>
          <a:custGeom>
            <a:avLst/>
            <a:gdLst/>
            <a:ahLst/>
            <a:cxnLst/>
            <a:rect l="l" t="t" r="r" b="b"/>
            <a:pathLst>
              <a:path w="992504" h="353695">
                <a:moveTo>
                  <a:pt x="992124" y="353568"/>
                </a:moveTo>
                <a:lnTo>
                  <a:pt x="992124" y="0"/>
                </a:lnTo>
                <a:lnTo>
                  <a:pt x="0" y="0"/>
                </a:lnTo>
                <a:lnTo>
                  <a:pt x="0" y="353568"/>
                </a:lnTo>
                <a:lnTo>
                  <a:pt x="5333" y="353568"/>
                </a:lnTo>
                <a:lnTo>
                  <a:pt x="5333" y="9144"/>
                </a:lnTo>
                <a:lnTo>
                  <a:pt x="9905" y="4572"/>
                </a:lnTo>
                <a:lnTo>
                  <a:pt x="9905" y="9144"/>
                </a:lnTo>
                <a:lnTo>
                  <a:pt x="982979" y="9144"/>
                </a:lnTo>
                <a:lnTo>
                  <a:pt x="982979" y="4572"/>
                </a:lnTo>
                <a:lnTo>
                  <a:pt x="987551" y="9144"/>
                </a:lnTo>
                <a:lnTo>
                  <a:pt x="987551" y="353568"/>
                </a:lnTo>
                <a:lnTo>
                  <a:pt x="992124" y="353568"/>
                </a:lnTo>
                <a:close/>
              </a:path>
              <a:path w="992504" h="353695">
                <a:moveTo>
                  <a:pt x="9905" y="9144"/>
                </a:moveTo>
                <a:lnTo>
                  <a:pt x="9905" y="4572"/>
                </a:lnTo>
                <a:lnTo>
                  <a:pt x="5333" y="9144"/>
                </a:lnTo>
                <a:lnTo>
                  <a:pt x="9905" y="9144"/>
                </a:lnTo>
                <a:close/>
              </a:path>
              <a:path w="992504" h="353695">
                <a:moveTo>
                  <a:pt x="9905" y="344424"/>
                </a:moveTo>
                <a:lnTo>
                  <a:pt x="9905" y="9144"/>
                </a:lnTo>
                <a:lnTo>
                  <a:pt x="5333" y="9144"/>
                </a:lnTo>
                <a:lnTo>
                  <a:pt x="5333" y="344424"/>
                </a:lnTo>
                <a:lnTo>
                  <a:pt x="9905" y="344424"/>
                </a:lnTo>
                <a:close/>
              </a:path>
              <a:path w="992504" h="353695">
                <a:moveTo>
                  <a:pt x="987551" y="344424"/>
                </a:moveTo>
                <a:lnTo>
                  <a:pt x="5333" y="344424"/>
                </a:lnTo>
                <a:lnTo>
                  <a:pt x="9905" y="348996"/>
                </a:lnTo>
                <a:lnTo>
                  <a:pt x="9905" y="353568"/>
                </a:lnTo>
                <a:lnTo>
                  <a:pt x="982979" y="353568"/>
                </a:lnTo>
                <a:lnTo>
                  <a:pt x="982979" y="348996"/>
                </a:lnTo>
                <a:lnTo>
                  <a:pt x="987551" y="344424"/>
                </a:lnTo>
                <a:close/>
              </a:path>
              <a:path w="992504" h="353695">
                <a:moveTo>
                  <a:pt x="9905" y="353568"/>
                </a:moveTo>
                <a:lnTo>
                  <a:pt x="9905" y="348996"/>
                </a:lnTo>
                <a:lnTo>
                  <a:pt x="5333" y="344424"/>
                </a:lnTo>
                <a:lnTo>
                  <a:pt x="5333" y="353568"/>
                </a:lnTo>
                <a:lnTo>
                  <a:pt x="9905" y="353568"/>
                </a:lnTo>
                <a:close/>
              </a:path>
              <a:path w="992504" h="353695">
                <a:moveTo>
                  <a:pt x="987551" y="9144"/>
                </a:moveTo>
                <a:lnTo>
                  <a:pt x="982979" y="4572"/>
                </a:lnTo>
                <a:lnTo>
                  <a:pt x="982979" y="9144"/>
                </a:lnTo>
                <a:lnTo>
                  <a:pt x="987551" y="9144"/>
                </a:lnTo>
                <a:close/>
              </a:path>
              <a:path w="992504" h="353695">
                <a:moveTo>
                  <a:pt x="987551" y="344424"/>
                </a:moveTo>
                <a:lnTo>
                  <a:pt x="987551" y="9144"/>
                </a:lnTo>
                <a:lnTo>
                  <a:pt x="982979" y="9144"/>
                </a:lnTo>
                <a:lnTo>
                  <a:pt x="982979" y="344424"/>
                </a:lnTo>
                <a:lnTo>
                  <a:pt x="987551" y="344424"/>
                </a:lnTo>
                <a:close/>
              </a:path>
              <a:path w="992504" h="353695">
                <a:moveTo>
                  <a:pt x="987551" y="353568"/>
                </a:moveTo>
                <a:lnTo>
                  <a:pt x="987551" y="344424"/>
                </a:lnTo>
                <a:lnTo>
                  <a:pt x="982979" y="348996"/>
                </a:lnTo>
                <a:lnTo>
                  <a:pt x="982979" y="353568"/>
                </a:lnTo>
                <a:lnTo>
                  <a:pt x="987551" y="3535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1170"/>
              </a:lnSpc>
            </a:pPr>
            <a:r>
              <a:rPr spc="-10" dirty="0"/>
              <a:t>Πολυτεχνείο </a:t>
            </a:r>
            <a:r>
              <a:rPr spc="-5" dirty="0"/>
              <a:t>Κρήτης </a:t>
            </a:r>
            <a:r>
              <a:rPr dirty="0"/>
              <a:t>– </a:t>
            </a:r>
            <a:r>
              <a:rPr spc="-25" dirty="0"/>
              <a:t>Τμήμα</a:t>
            </a:r>
            <a:r>
              <a:rPr spc="-75" dirty="0"/>
              <a:t> </a:t>
            </a:r>
            <a:r>
              <a:rPr dirty="0"/>
              <a:t>ΗΜΜΥ</a:t>
            </a:r>
          </a:p>
          <a:p>
            <a:pPr algn="ctr">
              <a:lnSpc>
                <a:spcPts val="1295"/>
              </a:lnSpc>
            </a:pPr>
            <a:r>
              <a:rPr dirty="0"/>
              <a:t>Εργαστήριο </a:t>
            </a:r>
            <a:r>
              <a:rPr spc="5" dirty="0"/>
              <a:t>∆ιανεμημένων </a:t>
            </a:r>
            <a:r>
              <a:rPr spc="-5" dirty="0"/>
              <a:t>Πληροφοριακών </a:t>
            </a:r>
            <a:r>
              <a:rPr spc="-10" dirty="0"/>
              <a:t>Συστημάτων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Εφαρμογών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205" y="914400"/>
            <a:ext cx="8047989" cy="637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834">
              <a:lnSpc>
                <a:spcPts val="5020"/>
              </a:lnSpc>
            </a:pPr>
            <a:r>
              <a:rPr dirty="0"/>
              <a:t>Τύποι ∆εδομένων -</a:t>
            </a:r>
            <a:r>
              <a:rPr spc="-150" dirty="0"/>
              <a:t> </a:t>
            </a:r>
            <a:r>
              <a:rPr dirty="0"/>
              <a:t>JDBC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838200" y="1951101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0" y="0"/>
                </a:moveTo>
                <a:lnTo>
                  <a:pt x="8305800" y="0"/>
                </a:lnTo>
              </a:path>
            </a:pathLst>
          </a:custGeom>
          <a:ln w="19050">
            <a:solidFill>
              <a:srgbClr val="33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450339" y="2094738"/>
            <a:ext cx="5779135" cy="3009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Clr>
                <a:srgbClr val="B2B2B2"/>
              </a:buClr>
              <a:buSzPct val="89583"/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Φόρτωση του οδηγού της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βάσης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575"/>
              </a:spcBef>
              <a:buClr>
                <a:srgbClr val="B2B2B2"/>
              </a:buClr>
              <a:buSzPct val="89583"/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Ορισμός του </a:t>
            </a:r>
            <a:r>
              <a:rPr sz="2400" dirty="0">
                <a:latin typeface="Arial"/>
                <a:cs typeface="Arial"/>
              </a:rPr>
              <a:t>URL </a:t>
            </a:r>
            <a:r>
              <a:rPr sz="2400" spc="-5" dirty="0">
                <a:latin typeface="Arial"/>
                <a:cs typeface="Arial"/>
              </a:rPr>
              <a:t>της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σύνδεσης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575"/>
              </a:spcBef>
              <a:buClr>
                <a:srgbClr val="B2B2B2"/>
              </a:buClr>
              <a:buSzPct val="89583"/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Εγκατάσταση της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σύνδεσης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575"/>
              </a:spcBef>
              <a:buClr>
                <a:srgbClr val="B2B2B2"/>
              </a:buClr>
              <a:buSzPct val="89583"/>
              <a:buAutoNum type="arabicPeriod"/>
              <a:tabLst>
                <a:tab pos="469265" algn="l"/>
                <a:tab pos="469900" algn="l"/>
              </a:tabLst>
            </a:pPr>
            <a:r>
              <a:rPr sz="2400" spc="5" dirty="0">
                <a:latin typeface="Arial"/>
                <a:cs typeface="Arial"/>
              </a:rPr>
              <a:t>∆ημιουργία </a:t>
            </a:r>
            <a:r>
              <a:rPr sz="2400" spc="-5" dirty="0">
                <a:latin typeface="Arial"/>
                <a:cs typeface="Arial"/>
              </a:rPr>
              <a:t>του </a:t>
            </a:r>
            <a:r>
              <a:rPr sz="2400" dirty="0">
                <a:latin typeface="Arial"/>
                <a:cs typeface="Arial"/>
              </a:rPr>
              <a:t>αντικειμένου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Statement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575"/>
              </a:spcBef>
              <a:buClr>
                <a:srgbClr val="B2B2B2"/>
              </a:buClr>
              <a:buSzPct val="89583"/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Εκτέλεση της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ερώτησης</a:t>
            </a:r>
          </a:p>
          <a:p>
            <a:pPr marL="469900" indent="-457200">
              <a:lnSpc>
                <a:spcPct val="100000"/>
              </a:lnSpc>
              <a:spcBef>
                <a:spcPts val="575"/>
              </a:spcBef>
              <a:buClr>
                <a:srgbClr val="B2B2B2"/>
              </a:buClr>
              <a:buSzPct val="89583"/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Επεξεργασία των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αποτελεσμάτων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575"/>
              </a:spcBef>
              <a:buClr>
                <a:srgbClr val="B2B2B2"/>
              </a:buClr>
              <a:buSzPct val="89583"/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Κλείσιμο της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σύνδεσης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02158" y="6470903"/>
            <a:ext cx="566927" cy="836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599931" y="6947154"/>
            <a:ext cx="973074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590026" y="6938009"/>
            <a:ext cx="992505" cy="353695"/>
          </a:xfrm>
          <a:custGeom>
            <a:avLst/>
            <a:gdLst/>
            <a:ahLst/>
            <a:cxnLst/>
            <a:rect l="l" t="t" r="r" b="b"/>
            <a:pathLst>
              <a:path w="992504" h="353695">
                <a:moveTo>
                  <a:pt x="992124" y="353568"/>
                </a:moveTo>
                <a:lnTo>
                  <a:pt x="992124" y="0"/>
                </a:lnTo>
                <a:lnTo>
                  <a:pt x="0" y="0"/>
                </a:lnTo>
                <a:lnTo>
                  <a:pt x="0" y="353568"/>
                </a:lnTo>
                <a:lnTo>
                  <a:pt x="5333" y="353568"/>
                </a:lnTo>
                <a:lnTo>
                  <a:pt x="5333" y="9144"/>
                </a:lnTo>
                <a:lnTo>
                  <a:pt x="9905" y="4572"/>
                </a:lnTo>
                <a:lnTo>
                  <a:pt x="9905" y="9144"/>
                </a:lnTo>
                <a:lnTo>
                  <a:pt x="982979" y="9144"/>
                </a:lnTo>
                <a:lnTo>
                  <a:pt x="982979" y="4572"/>
                </a:lnTo>
                <a:lnTo>
                  <a:pt x="987551" y="9144"/>
                </a:lnTo>
                <a:lnTo>
                  <a:pt x="987551" y="353568"/>
                </a:lnTo>
                <a:lnTo>
                  <a:pt x="992124" y="353568"/>
                </a:lnTo>
                <a:close/>
              </a:path>
              <a:path w="992504" h="353695">
                <a:moveTo>
                  <a:pt x="9905" y="9144"/>
                </a:moveTo>
                <a:lnTo>
                  <a:pt x="9905" y="4572"/>
                </a:lnTo>
                <a:lnTo>
                  <a:pt x="5333" y="9144"/>
                </a:lnTo>
                <a:lnTo>
                  <a:pt x="9905" y="9144"/>
                </a:lnTo>
                <a:close/>
              </a:path>
              <a:path w="992504" h="353695">
                <a:moveTo>
                  <a:pt x="9905" y="344424"/>
                </a:moveTo>
                <a:lnTo>
                  <a:pt x="9905" y="9144"/>
                </a:lnTo>
                <a:lnTo>
                  <a:pt x="5333" y="9144"/>
                </a:lnTo>
                <a:lnTo>
                  <a:pt x="5333" y="344424"/>
                </a:lnTo>
                <a:lnTo>
                  <a:pt x="9905" y="344424"/>
                </a:lnTo>
                <a:close/>
              </a:path>
              <a:path w="992504" h="353695">
                <a:moveTo>
                  <a:pt x="987551" y="344424"/>
                </a:moveTo>
                <a:lnTo>
                  <a:pt x="5333" y="344424"/>
                </a:lnTo>
                <a:lnTo>
                  <a:pt x="9905" y="348996"/>
                </a:lnTo>
                <a:lnTo>
                  <a:pt x="9905" y="353568"/>
                </a:lnTo>
                <a:lnTo>
                  <a:pt x="982979" y="353568"/>
                </a:lnTo>
                <a:lnTo>
                  <a:pt x="982979" y="348996"/>
                </a:lnTo>
                <a:lnTo>
                  <a:pt x="987551" y="344424"/>
                </a:lnTo>
                <a:close/>
              </a:path>
              <a:path w="992504" h="353695">
                <a:moveTo>
                  <a:pt x="9905" y="353568"/>
                </a:moveTo>
                <a:lnTo>
                  <a:pt x="9905" y="348996"/>
                </a:lnTo>
                <a:lnTo>
                  <a:pt x="5333" y="344424"/>
                </a:lnTo>
                <a:lnTo>
                  <a:pt x="5333" y="353568"/>
                </a:lnTo>
                <a:lnTo>
                  <a:pt x="9905" y="353568"/>
                </a:lnTo>
                <a:close/>
              </a:path>
              <a:path w="992504" h="353695">
                <a:moveTo>
                  <a:pt x="987551" y="9144"/>
                </a:moveTo>
                <a:lnTo>
                  <a:pt x="982979" y="4572"/>
                </a:lnTo>
                <a:lnTo>
                  <a:pt x="982979" y="9144"/>
                </a:lnTo>
                <a:lnTo>
                  <a:pt x="987551" y="9144"/>
                </a:lnTo>
                <a:close/>
              </a:path>
              <a:path w="992504" h="353695">
                <a:moveTo>
                  <a:pt x="987551" y="344424"/>
                </a:moveTo>
                <a:lnTo>
                  <a:pt x="987551" y="9144"/>
                </a:lnTo>
                <a:lnTo>
                  <a:pt x="982979" y="9144"/>
                </a:lnTo>
                <a:lnTo>
                  <a:pt x="982979" y="344424"/>
                </a:lnTo>
                <a:lnTo>
                  <a:pt x="987551" y="344424"/>
                </a:lnTo>
                <a:close/>
              </a:path>
              <a:path w="992504" h="353695">
                <a:moveTo>
                  <a:pt x="987551" y="353568"/>
                </a:moveTo>
                <a:lnTo>
                  <a:pt x="987551" y="344424"/>
                </a:lnTo>
                <a:lnTo>
                  <a:pt x="982979" y="348996"/>
                </a:lnTo>
                <a:lnTo>
                  <a:pt x="982979" y="353568"/>
                </a:lnTo>
                <a:lnTo>
                  <a:pt x="987551" y="3535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1170"/>
              </a:lnSpc>
            </a:pPr>
            <a:r>
              <a:rPr spc="-10" dirty="0"/>
              <a:t>Πολυτεχνείο </a:t>
            </a:r>
            <a:r>
              <a:rPr spc="-5" dirty="0"/>
              <a:t>Κρήτης </a:t>
            </a:r>
            <a:r>
              <a:rPr dirty="0"/>
              <a:t>– </a:t>
            </a:r>
            <a:r>
              <a:rPr spc="-25" dirty="0"/>
              <a:t>Τμήμα</a:t>
            </a:r>
            <a:r>
              <a:rPr spc="-75" dirty="0"/>
              <a:t> </a:t>
            </a:r>
            <a:r>
              <a:rPr dirty="0"/>
              <a:t>ΗΜΜΥ</a:t>
            </a:r>
          </a:p>
          <a:p>
            <a:pPr algn="ctr">
              <a:lnSpc>
                <a:spcPts val="1295"/>
              </a:lnSpc>
            </a:pPr>
            <a:r>
              <a:rPr dirty="0"/>
              <a:t>Εργαστήριο </a:t>
            </a:r>
            <a:r>
              <a:rPr spc="5" dirty="0"/>
              <a:t>∆ιανεμημένων </a:t>
            </a:r>
            <a:r>
              <a:rPr spc="-5" dirty="0"/>
              <a:t>Πληροφοριακών </a:t>
            </a:r>
            <a:r>
              <a:rPr spc="-10" dirty="0"/>
              <a:t>Συστημάτων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Εφαρμογών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205" y="914400"/>
            <a:ext cx="8047989" cy="637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834">
              <a:lnSpc>
                <a:spcPts val="5020"/>
              </a:lnSpc>
            </a:pPr>
            <a:r>
              <a:rPr dirty="0"/>
              <a:t>Βασικά βήματα </a:t>
            </a:r>
            <a:r>
              <a:rPr spc="-5" dirty="0"/>
              <a:t>χρήσης</a:t>
            </a:r>
            <a:r>
              <a:rPr spc="-150" dirty="0"/>
              <a:t> </a:t>
            </a:r>
            <a:r>
              <a:rPr dirty="0"/>
              <a:t>JDBC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205" y="838200"/>
            <a:ext cx="8047989" cy="637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834">
              <a:lnSpc>
                <a:spcPts val="5020"/>
              </a:lnSpc>
            </a:pPr>
            <a:r>
              <a:rPr spc="-5" dirty="0"/>
              <a:t>Συνδιαλλαγές</a:t>
            </a:r>
          </a:p>
        </p:txBody>
      </p:sp>
      <p:sp>
        <p:nvSpPr>
          <p:cNvPr id="6" name="object 6"/>
          <p:cNvSpPr/>
          <p:nvPr/>
        </p:nvSpPr>
        <p:spPr>
          <a:xfrm>
            <a:off x="838200" y="1600200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0" y="0"/>
                </a:moveTo>
                <a:lnTo>
                  <a:pt x="8305800" y="0"/>
                </a:lnTo>
              </a:path>
            </a:pathLst>
          </a:custGeom>
          <a:ln w="19050">
            <a:solidFill>
              <a:srgbClr val="33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2158" y="6470903"/>
            <a:ext cx="566927" cy="836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599931" y="6947154"/>
            <a:ext cx="973074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590026" y="6938009"/>
            <a:ext cx="992505" cy="353695"/>
          </a:xfrm>
          <a:custGeom>
            <a:avLst/>
            <a:gdLst/>
            <a:ahLst/>
            <a:cxnLst/>
            <a:rect l="l" t="t" r="r" b="b"/>
            <a:pathLst>
              <a:path w="992504" h="353695">
                <a:moveTo>
                  <a:pt x="992124" y="353568"/>
                </a:moveTo>
                <a:lnTo>
                  <a:pt x="992124" y="0"/>
                </a:lnTo>
                <a:lnTo>
                  <a:pt x="0" y="0"/>
                </a:lnTo>
                <a:lnTo>
                  <a:pt x="0" y="353568"/>
                </a:lnTo>
                <a:lnTo>
                  <a:pt x="5333" y="353568"/>
                </a:lnTo>
                <a:lnTo>
                  <a:pt x="5333" y="9144"/>
                </a:lnTo>
                <a:lnTo>
                  <a:pt x="9905" y="4572"/>
                </a:lnTo>
                <a:lnTo>
                  <a:pt x="9905" y="9144"/>
                </a:lnTo>
                <a:lnTo>
                  <a:pt x="982979" y="9144"/>
                </a:lnTo>
                <a:lnTo>
                  <a:pt x="982979" y="4572"/>
                </a:lnTo>
                <a:lnTo>
                  <a:pt x="987551" y="9144"/>
                </a:lnTo>
                <a:lnTo>
                  <a:pt x="987551" y="353568"/>
                </a:lnTo>
                <a:lnTo>
                  <a:pt x="992124" y="353568"/>
                </a:lnTo>
                <a:close/>
              </a:path>
              <a:path w="992504" h="353695">
                <a:moveTo>
                  <a:pt x="9905" y="9144"/>
                </a:moveTo>
                <a:lnTo>
                  <a:pt x="9905" y="4572"/>
                </a:lnTo>
                <a:lnTo>
                  <a:pt x="5333" y="9144"/>
                </a:lnTo>
                <a:lnTo>
                  <a:pt x="9905" y="9144"/>
                </a:lnTo>
                <a:close/>
              </a:path>
              <a:path w="992504" h="353695">
                <a:moveTo>
                  <a:pt x="9905" y="344424"/>
                </a:moveTo>
                <a:lnTo>
                  <a:pt x="9905" y="9144"/>
                </a:lnTo>
                <a:lnTo>
                  <a:pt x="5333" y="9144"/>
                </a:lnTo>
                <a:lnTo>
                  <a:pt x="5333" y="344424"/>
                </a:lnTo>
                <a:lnTo>
                  <a:pt x="9905" y="344424"/>
                </a:lnTo>
                <a:close/>
              </a:path>
              <a:path w="992504" h="353695">
                <a:moveTo>
                  <a:pt x="987551" y="344424"/>
                </a:moveTo>
                <a:lnTo>
                  <a:pt x="5333" y="344424"/>
                </a:lnTo>
                <a:lnTo>
                  <a:pt x="9905" y="348996"/>
                </a:lnTo>
                <a:lnTo>
                  <a:pt x="9905" y="353568"/>
                </a:lnTo>
                <a:lnTo>
                  <a:pt x="982979" y="353568"/>
                </a:lnTo>
                <a:lnTo>
                  <a:pt x="982979" y="348996"/>
                </a:lnTo>
                <a:lnTo>
                  <a:pt x="987551" y="344424"/>
                </a:lnTo>
                <a:close/>
              </a:path>
              <a:path w="992504" h="353695">
                <a:moveTo>
                  <a:pt x="9905" y="353568"/>
                </a:moveTo>
                <a:lnTo>
                  <a:pt x="9905" y="348996"/>
                </a:lnTo>
                <a:lnTo>
                  <a:pt x="5333" y="344424"/>
                </a:lnTo>
                <a:lnTo>
                  <a:pt x="5333" y="353568"/>
                </a:lnTo>
                <a:lnTo>
                  <a:pt x="9905" y="353568"/>
                </a:lnTo>
                <a:close/>
              </a:path>
              <a:path w="992504" h="353695">
                <a:moveTo>
                  <a:pt x="987551" y="9144"/>
                </a:moveTo>
                <a:lnTo>
                  <a:pt x="982979" y="4572"/>
                </a:lnTo>
                <a:lnTo>
                  <a:pt x="982979" y="9144"/>
                </a:lnTo>
                <a:lnTo>
                  <a:pt x="987551" y="9144"/>
                </a:lnTo>
                <a:close/>
              </a:path>
              <a:path w="992504" h="353695">
                <a:moveTo>
                  <a:pt x="987551" y="344424"/>
                </a:moveTo>
                <a:lnTo>
                  <a:pt x="987551" y="9144"/>
                </a:lnTo>
                <a:lnTo>
                  <a:pt x="982979" y="9144"/>
                </a:lnTo>
                <a:lnTo>
                  <a:pt x="982979" y="344424"/>
                </a:lnTo>
                <a:lnTo>
                  <a:pt x="987551" y="344424"/>
                </a:lnTo>
                <a:close/>
              </a:path>
              <a:path w="992504" h="353695">
                <a:moveTo>
                  <a:pt x="987551" y="353568"/>
                </a:moveTo>
                <a:lnTo>
                  <a:pt x="987551" y="344424"/>
                </a:lnTo>
                <a:lnTo>
                  <a:pt x="982979" y="348996"/>
                </a:lnTo>
                <a:lnTo>
                  <a:pt x="982979" y="353568"/>
                </a:lnTo>
                <a:lnTo>
                  <a:pt x="987551" y="3535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1170"/>
              </a:lnSpc>
            </a:pPr>
            <a:r>
              <a:rPr spc="-10" dirty="0"/>
              <a:t>Πολυτεχνείο </a:t>
            </a:r>
            <a:r>
              <a:rPr spc="-5" dirty="0"/>
              <a:t>Κρήτης </a:t>
            </a:r>
            <a:r>
              <a:rPr dirty="0"/>
              <a:t>– </a:t>
            </a:r>
            <a:r>
              <a:rPr spc="-25" dirty="0"/>
              <a:t>Τμήμα</a:t>
            </a:r>
            <a:r>
              <a:rPr spc="-75" dirty="0"/>
              <a:t> </a:t>
            </a:r>
            <a:r>
              <a:rPr dirty="0"/>
              <a:t>ΗΜΜΥ</a:t>
            </a:r>
          </a:p>
          <a:p>
            <a:pPr algn="ctr">
              <a:lnSpc>
                <a:spcPts val="1295"/>
              </a:lnSpc>
            </a:pPr>
            <a:r>
              <a:rPr dirty="0"/>
              <a:t>Εργαστήριο </a:t>
            </a:r>
            <a:r>
              <a:rPr spc="5" dirty="0"/>
              <a:t>∆ιανεμημένων </a:t>
            </a:r>
            <a:r>
              <a:rPr spc="-5" dirty="0"/>
              <a:t>Πληροφοριακών </a:t>
            </a:r>
            <a:r>
              <a:rPr spc="-10" dirty="0"/>
              <a:t>Συστημάτων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Εφαρμογών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219200" y="1735667"/>
            <a:ext cx="8608061" cy="5381601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355600" marR="110489" indent="-342900" algn="just">
              <a:lnSpc>
                <a:spcPts val="2590"/>
              </a:lnSpc>
              <a:spcBef>
                <a:spcPts val="325"/>
              </a:spcBef>
              <a:buClr>
                <a:srgbClr val="B2B2B2"/>
              </a:buClr>
              <a:buSzPct val="89583"/>
              <a:buFont typeface="Wingdings"/>
              <a:buChar char=""/>
              <a:tabLst>
                <a:tab pos="355600" algn="l"/>
              </a:tabLst>
            </a:pPr>
            <a:r>
              <a:rPr lang="el-GR" sz="2400" spc="-5" dirty="0">
                <a:latin typeface="Arial"/>
                <a:cs typeface="Arial"/>
              </a:rPr>
              <a:t>Οι συνδιαλλαγές επιτρέπουν την εκτέλεση ενός συνόλου </a:t>
            </a:r>
            <a:r>
              <a:rPr lang="en-US" sz="2400" spc="-5" dirty="0">
                <a:latin typeface="Arial"/>
                <a:cs typeface="Arial"/>
              </a:rPr>
              <a:t>SQL </a:t>
            </a:r>
            <a:r>
              <a:rPr lang="el-GR" sz="2400" spc="-5" dirty="0">
                <a:latin typeface="Arial"/>
                <a:cs typeface="Arial"/>
              </a:rPr>
              <a:t>εντολών οι οποίες</a:t>
            </a:r>
            <a:r>
              <a:rPr lang="en-US" sz="2400" spc="-5" dirty="0">
                <a:latin typeface="Arial"/>
                <a:cs typeface="Arial"/>
              </a:rPr>
              <a:t>:</a:t>
            </a:r>
          </a:p>
          <a:p>
            <a:pPr marL="812800" marR="110489" lvl="1" indent="-342900" algn="just">
              <a:lnSpc>
                <a:spcPts val="2590"/>
              </a:lnSpc>
              <a:spcBef>
                <a:spcPts val="325"/>
              </a:spcBef>
              <a:buClr>
                <a:srgbClr val="B2B2B2"/>
              </a:buClr>
              <a:buSzPct val="89583"/>
              <a:buFont typeface="Wingdings"/>
              <a:buChar char=""/>
              <a:tabLst>
                <a:tab pos="355600" algn="l"/>
              </a:tabLst>
            </a:pPr>
            <a:r>
              <a:rPr lang="el-GR" sz="2400" spc="-5" dirty="0">
                <a:latin typeface="Arial"/>
                <a:cs typeface="Arial"/>
              </a:rPr>
              <a:t>είτε επικυρώνονται όλες μαζί στο τέλος</a:t>
            </a:r>
            <a:r>
              <a:rPr lang="en-US" sz="2400" spc="-5" dirty="0">
                <a:latin typeface="Arial"/>
                <a:cs typeface="Arial"/>
              </a:rPr>
              <a:t> (commit)</a:t>
            </a:r>
            <a:r>
              <a:rPr lang="el-GR" sz="2400" spc="-5" dirty="0">
                <a:latin typeface="Arial"/>
                <a:cs typeface="Arial"/>
              </a:rPr>
              <a:t>, </a:t>
            </a:r>
            <a:endParaRPr lang="en-US" sz="2400" spc="-5" dirty="0">
              <a:latin typeface="Arial"/>
              <a:cs typeface="Arial"/>
            </a:endParaRPr>
          </a:p>
          <a:p>
            <a:pPr marL="812800" marR="110489" lvl="1" indent="-342900" algn="just">
              <a:lnSpc>
                <a:spcPts val="2590"/>
              </a:lnSpc>
              <a:spcBef>
                <a:spcPts val="325"/>
              </a:spcBef>
              <a:buClr>
                <a:srgbClr val="B2B2B2"/>
              </a:buClr>
              <a:buSzPct val="89583"/>
              <a:buFont typeface="Wingdings"/>
              <a:buChar char=""/>
              <a:tabLst>
                <a:tab pos="355600" algn="l"/>
              </a:tabLst>
            </a:pPr>
            <a:r>
              <a:rPr lang="el-GR" sz="2400" spc="-5" dirty="0">
                <a:latin typeface="Arial"/>
                <a:cs typeface="Arial"/>
              </a:rPr>
              <a:t>είτε σε κάποιο στάδιο αναιρούνται όλες μαζί</a:t>
            </a:r>
            <a:r>
              <a:rPr lang="en-US" sz="2400" spc="-5" dirty="0">
                <a:latin typeface="Arial"/>
                <a:cs typeface="Arial"/>
              </a:rPr>
              <a:t> (rollback)</a:t>
            </a:r>
          </a:p>
          <a:p>
            <a:pPr marL="355600" marR="110489" indent="-342900" algn="just">
              <a:lnSpc>
                <a:spcPts val="2590"/>
              </a:lnSpc>
              <a:spcBef>
                <a:spcPts val="325"/>
              </a:spcBef>
              <a:buClr>
                <a:srgbClr val="B2B2B2"/>
              </a:buClr>
              <a:buSzPct val="89583"/>
              <a:buFont typeface="Wingdings"/>
              <a:buChar char=""/>
              <a:tabLst>
                <a:tab pos="355600" algn="l"/>
              </a:tabLst>
            </a:pPr>
            <a:r>
              <a:rPr lang="el-GR" sz="2400" spc="-5" dirty="0">
                <a:latin typeface="Arial"/>
                <a:cs typeface="Arial"/>
              </a:rPr>
              <a:t>Κάθε</a:t>
            </a:r>
            <a:r>
              <a:rPr sz="2400" spc="-5" dirty="0">
                <a:latin typeface="Arial"/>
                <a:cs typeface="Arial"/>
              </a:rPr>
              <a:t> SQL εντολή που εκτελείται με </a:t>
            </a:r>
            <a:r>
              <a:rPr sz="2400" dirty="0">
                <a:latin typeface="Arial"/>
                <a:cs typeface="Arial"/>
              </a:rPr>
              <a:t>JDBC </a:t>
            </a:r>
            <a:r>
              <a:rPr sz="2400" spc="-5" dirty="0">
                <a:latin typeface="Arial"/>
                <a:cs typeface="Arial"/>
              </a:rPr>
              <a:t>αυτόματα  επικυρώνεται (commit</a:t>
            </a:r>
            <a:r>
              <a:rPr lang="en-US" sz="2400" spc="-5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ed) στην βάση δεδομένων (by  default)</a:t>
            </a:r>
            <a:endParaRPr sz="2400" dirty="0">
              <a:latin typeface="Arial"/>
              <a:cs typeface="Arial"/>
            </a:endParaRPr>
          </a:p>
          <a:p>
            <a:pPr marL="355600" marR="5080" indent="-342900">
              <a:lnSpc>
                <a:spcPts val="2590"/>
              </a:lnSpc>
              <a:spcBef>
                <a:spcPts val="575"/>
              </a:spcBef>
              <a:buClr>
                <a:srgbClr val="B2B2B2"/>
              </a:buClr>
              <a:buSzPct val="89583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Για να </a:t>
            </a:r>
            <a:r>
              <a:rPr sz="2400" dirty="0">
                <a:latin typeface="Arial"/>
                <a:cs typeface="Arial"/>
              </a:rPr>
              <a:t>εκτελέσουμε περισσότερες </a:t>
            </a:r>
            <a:r>
              <a:rPr sz="2400" spc="-5" dirty="0">
                <a:latin typeface="Arial"/>
                <a:cs typeface="Arial"/>
              </a:rPr>
              <a:t>από μια εντολές  </a:t>
            </a:r>
            <a:r>
              <a:rPr sz="2400" dirty="0">
                <a:latin typeface="Arial"/>
                <a:cs typeface="Arial"/>
              </a:rPr>
              <a:t>SQL σε </a:t>
            </a:r>
            <a:r>
              <a:rPr sz="2400" spc="-5" dirty="0">
                <a:latin typeface="Arial"/>
                <a:cs typeface="Arial"/>
              </a:rPr>
              <a:t>μια </a:t>
            </a:r>
            <a:r>
              <a:rPr sz="2400" dirty="0">
                <a:latin typeface="Arial"/>
                <a:cs typeface="Arial"/>
              </a:rPr>
              <a:t>συνδιαλλαγή </a:t>
            </a:r>
            <a:r>
              <a:rPr sz="2400" spc="-5" dirty="0">
                <a:latin typeface="Arial"/>
                <a:cs typeface="Arial"/>
              </a:rPr>
              <a:t>θα πρέπει να  απενεργοποιήσουμε την αυτόματη </a:t>
            </a:r>
            <a:r>
              <a:rPr sz="2400" dirty="0">
                <a:latin typeface="Arial"/>
                <a:cs typeface="Arial"/>
              </a:rPr>
              <a:t>επικύρωση </a:t>
            </a:r>
            <a:r>
              <a:rPr sz="2400" spc="-5" dirty="0">
                <a:latin typeface="Arial"/>
                <a:cs typeface="Arial"/>
              </a:rPr>
              <a:t>(auto-commit)</a:t>
            </a:r>
            <a:endParaRPr sz="2400" dirty="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34"/>
              </a:spcBef>
              <a:buClr>
                <a:srgbClr val="CCCC9A"/>
              </a:buClr>
              <a:buSzPct val="75000"/>
              <a:buFont typeface="Wingdings"/>
              <a:buChar char=""/>
              <a:tabLst>
                <a:tab pos="755015" algn="l"/>
                <a:tab pos="755650" algn="l"/>
              </a:tabLst>
            </a:pPr>
            <a:r>
              <a:rPr sz="2200" dirty="0">
                <a:latin typeface="Arial"/>
                <a:cs typeface="Arial"/>
              </a:rPr>
              <a:t>connection.setAutoCommit(false)</a:t>
            </a:r>
          </a:p>
          <a:p>
            <a:pPr marL="355600" marR="21590" indent="-342900">
              <a:lnSpc>
                <a:spcPts val="2590"/>
              </a:lnSpc>
              <a:spcBef>
                <a:spcPts val="605"/>
              </a:spcBef>
              <a:buClr>
                <a:srgbClr val="B2B2B2"/>
              </a:buClr>
              <a:buSzPct val="89583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Με κλήση της μεθόδου commit() επικυρώνονται όλες  οι αλλαγές της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συνδιαλλαγής</a:t>
            </a:r>
            <a:endParaRPr sz="2400" dirty="0">
              <a:latin typeface="Arial"/>
              <a:cs typeface="Arial"/>
            </a:endParaRPr>
          </a:p>
          <a:p>
            <a:pPr marL="355600" marR="12700" indent="-342900">
              <a:lnSpc>
                <a:spcPts val="2590"/>
              </a:lnSpc>
              <a:spcBef>
                <a:spcPts val="575"/>
              </a:spcBef>
              <a:buClr>
                <a:srgbClr val="B2B2B2"/>
              </a:buClr>
              <a:buSzPct val="89583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Με κλήση της μεθόδου rollback() αναιρούνται όλες </a:t>
            </a:r>
            <a:r>
              <a:rPr sz="2400" spc="-10" dirty="0">
                <a:latin typeface="Arial"/>
                <a:cs typeface="Arial"/>
              </a:rPr>
              <a:t>οι  </a:t>
            </a:r>
            <a:r>
              <a:rPr sz="2400" spc="-5" dirty="0">
                <a:latin typeface="Arial"/>
                <a:cs typeface="Arial"/>
              </a:rPr>
              <a:t>αλλαγές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838200" y="1581532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0" y="0"/>
                </a:moveTo>
                <a:lnTo>
                  <a:pt x="8305800" y="0"/>
                </a:lnTo>
              </a:path>
            </a:pathLst>
          </a:custGeom>
          <a:ln w="19050">
            <a:solidFill>
              <a:srgbClr val="33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339" y="829817"/>
            <a:ext cx="7435215" cy="548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315"/>
              </a:lnSpc>
            </a:pPr>
            <a:r>
              <a:rPr sz="3600" spc="-5" dirty="0"/>
              <a:t>Σύνδεση </a:t>
            </a:r>
            <a:r>
              <a:rPr sz="3600" dirty="0"/>
              <a:t>JDBC με </a:t>
            </a:r>
            <a:r>
              <a:rPr sz="3600" spc="-5" dirty="0"/>
              <a:t>PostgreSQL</a:t>
            </a:r>
            <a:r>
              <a:rPr sz="3600" spc="-114" dirty="0"/>
              <a:t> </a:t>
            </a:r>
            <a:r>
              <a:rPr sz="3600" dirty="0"/>
              <a:t>Server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450339" y="1903221"/>
            <a:ext cx="7599680" cy="3595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import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java.sql.*;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10489" marR="6000750" indent="-98425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public class DBC {  Connection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_conn;</a:t>
            </a:r>
            <a:endParaRPr sz="1400" dirty="0">
              <a:latin typeface="Arial"/>
              <a:cs typeface="Arial"/>
            </a:endParaRPr>
          </a:p>
          <a:p>
            <a:pPr marL="405765" marR="4965700" indent="-295275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public DBC() throws Exception {  try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{</a:t>
            </a:r>
            <a:endParaRPr sz="1400" dirty="0">
              <a:latin typeface="Arial"/>
              <a:cs typeface="Arial"/>
            </a:endParaRPr>
          </a:p>
          <a:p>
            <a:pPr marL="601980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Class.forName("</a:t>
            </a:r>
            <a:r>
              <a:rPr sz="1400" spc="-10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org.postgresql.Driver</a:t>
            </a:r>
            <a:r>
              <a:rPr sz="1400" spc="-5" dirty="0">
                <a:latin typeface="Arial"/>
                <a:cs typeface="Arial"/>
              </a:rPr>
              <a:t>");</a:t>
            </a:r>
            <a:endParaRPr sz="1400" dirty="0">
              <a:latin typeface="Arial"/>
              <a:cs typeface="Arial"/>
            </a:endParaRPr>
          </a:p>
          <a:p>
            <a:pPr marL="405765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}</a:t>
            </a:r>
            <a:endParaRPr sz="1400" dirty="0">
              <a:latin typeface="Arial"/>
              <a:cs typeface="Arial"/>
            </a:endParaRPr>
          </a:p>
          <a:p>
            <a:pPr marL="601980" marR="1371600" indent="-196850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catch (java.lang.ClassNotFoundException e) {  java.lang.System.err.print("ClassNotFoundException: Postgres JDBC");  </a:t>
            </a:r>
            <a:r>
              <a:rPr sz="1400" spc="-10" dirty="0">
                <a:latin typeface="Arial"/>
                <a:cs typeface="Arial"/>
              </a:rPr>
              <a:t>java.lang.System.err.println(e.getMessage());</a:t>
            </a:r>
            <a:endParaRPr sz="1400" dirty="0">
              <a:latin typeface="Arial"/>
              <a:cs typeface="Arial"/>
            </a:endParaRPr>
          </a:p>
          <a:p>
            <a:pPr marL="601980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throw new Exception("No JDBC Driver found in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Server");</a:t>
            </a:r>
            <a:endParaRPr sz="1400" dirty="0">
              <a:latin typeface="Arial"/>
              <a:cs typeface="Arial"/>
            </a:endParaRPr>
          </a:p>
          <a:p>
            <a:pPr marL="405765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}</a:t>
            </a:r>
            <a:endParaRPr sz="1400" dirty="0">
              <a:latin typeface="Arial"/>
              <a:cs typeface="Arial"/>
            </a:endParaRPr>
          </a:p>
          <a:p>
            <a:pPr marL="405765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try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{</a:t>
            </a:r>
            <a:endParaRPr sz="1400" dirty="0">
              <a:latin typeface="Arial"/>
              <a:cs typeface="Arial"/>
            </a:endParaRPr>
          </a:p>
          <a:p>
            <a:pPr marL="354965" marR="5080" indent="246379">
              <a:lnSpc>
                <a:spcPts val="1340"/>
              </a:lnSpc>
              <a:spcBef>
                <a:spcPts val="325"/>
              </a:spcBef>
            </a:pPr>
            <a:r>
              <a:rPr sz="1400" spc="-5" dirty="0">
                <a:latin typeface="Arial"/>
                <a:cs typeface="Arial"/>
              </a:rPr>
              <a:t>_conn =  DriverManager.getConnection("jdbc:postgres://localhost:5432/testDB","testUser","testPwd");</a:t>
            </a:r>
            <a:endParaRPr sz="1400" dirty="0">
              <a:latin typeface="Arial"/>
              <a:cs typeface="Arial"/>
            </a:endParaRPr>
          </a:p>
          <a:p>
            <a:pPr marL="405765">
              <a:lnSpc>
                <a:spcPct val="100000"/>
              </a:lnSpc>
              <a:spcBef>
                <a:spcPts val="10"/>
              </a:spcBef>
            </a:pPr>
            <a:r>
              <a:rPr sz="1400" spc="-5" dirty="0">
                <a:latin typeface="Arial"/>
                <a:cs typeface="Arial"/>
              </a:rPr>
              <a:t>}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02158" y="6470903"/>
            <a:ext cx="566927" cy="836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599931" y="6947154"/>
            <a:ext cx="973074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590026" y="6938009"/>
            <a:ext cx="992505" cy="353695"/>
          </a:xfrm>
          <a:custGeom>
            <a:avLst/>
            <a:gdLst/>
            <a:ahLst/>
            <a:cxnLst/>
            <a:rect l="l" t="t" r="r" b="b"/>
            <a:pathLst>
              <a:path w="992504" h="353695">
                <a:moveTo>
                  <a:pt x="992124" y="353568"/>
                </a:moveTo>
                <a:lnTo>
                  <a:pt x="992124" y="0"/>
                </a:lnTo>
                <a:lnTo>
                  <a:pt x="0" y="0"/>
                </a:lnTo>
                <a:lnTo>
                  <a:pt x="0" y="353568"/>
                </a:lnTo>
                <a:lnTo>
                  <a:pt x="5333" y="353568"/>
                </a:lnTo>
                <a:lnTo>
                  <a:pt x="5333" y="9144"/>
                </a:lnTo>
                <a:lnTo>
                  <a:pt x="9905" y="4572"/>
                </a:lnTo>
                <a:lnTo>
                  <a:pt x="9905" y="9144"/>
                </a:lnTo>
                <a:lnTo>
                  <a:pt x="982979" y="9144"/>
                </a:lnTo>
                <a:lnTo>
                  <a:pt x="982979" y="4572"/>
                </a:lnTo>
                <a:lnTo>
                  <a:pt x="987551" y="9144"/>
                </a:lnTo>
                <a:lnTo>
                  <a:pt x="987551" y="353568"/>
                </a:lnTo>
                <a:lnTo>
                  <a:pt x="992124" y="353568"/>
                </a:lnTo>
                <a:close/>
              </a:path>
              <a:path w="992504" h="353695">
                <a:moveTo>
                  <a:pt x="9905" y="9144"/>
                </a:moveTo>
                <a:lnTo>
                  <a:pt x="9905" y="4572"/>
                </a:lnTo>
                <a:lnTo>
                  <a:pt x="5333" y="9144"/>
                </a:lnTo>
                <a:lnTo>
                  <a:pt x="9905" y="9144"/>
                </a:lnTo>
                <a:close/>
              </a:path>
              <a:path w="992504" h="353695">
                <a:moveTo>
                  <a:pt x="9905" y="344424"/>
                </a:moveTo>
                <a:lnTo>
                  <a:pt x="9905" y="9144"/>
                </a:lnTo>
                <a:lnTo>
                  <a:pt x="5333" y="9144"/>
                </a:lnTo>
                <a:lnTo>
                  <a:pt x="5333" y="344424"/>
                </a:lnTo>
                <a:lnTo>
                  <a:pt x="9905" y="344424"/>
                </a:lnTo>
                <a:close/>
              </a:path>
              <a:path w="992504" h="353695">
                <a:moveTo>
                  <a:pt x="987551" y="344424"/>
                </a:moveTo>
                <a:lnTo>
                  <a:pt x="5333" y="344424"/>
                </a:lnTo>
                <a:lnTo>
                  <a:pt x="9905" y="348996"/>
                </a:lnTo>
                <a:lnTo>
                  <a:pt x="9905" y="353568"/>
                </a:lnTo>
                <a:lnTo>
                  <a:pt x="982979" y="353568"/>
                </a:lnTo>
                <a:lnTo>
                  <a:pt x="982979" y="348996"/>
                </a:lnTo>
                <a:lnTo>
                  <a:pt x="987551" y="344424"/>
                </a:lnTo>
                <a:close/>
              </a:path>
              <a:path w="992504" h="353695">
                <a:moveTo>
                  <a:pt x="9905" y="353568"/>
                </a:moveTo>
                <a:lnTo>
                  <a:pt x="9905" y="348996"/>
                </a:lnTo>
                <a:lnTo>
                  <a:pt x="5333" y="344424"/>
                </a:lnTo>
                <a:lnTo>
                  <a:pt x="5333" y="353568"/>
                </a:lnTo>
                <a:lnTo>
                  <a:pt x="9905" y="353568"/>
                </a:lnTo>
                <a:close/>
              </a:path>
              <a:path w="992504" h="353695">
                <a:moveTo>
                  <a:pt x="987551" y="9144"/>
                </a:moveTo>
                <a:lnTo>
                  <a:pt x="982979" y="4572"/>
                </a:lnTo>
                <a:lnTo>
                  <a:pt x="982979" y="9144"/>
                </a:lnTo>
                <a:lnTo>
                  <a:pt x="987551" y="9144"/>
                </a:lnTo>
                <a:close/>
              </a:path>
              <a:path w="992504" h="353695">
                <a:moveTo>
                  <a:pt x="987551" y="344424"/>
                </a:moveTo>
                <a:lnTo>
                  <a:pt x="987551" y="9144"/>
                </a:lnTo>
                <a:lnTo>
                  <a:pt x="982979" y="9144"/>
                </a:lnTo>
                <a:lnTo>
                  <a:pt x="982979" y="344424"/>
                </a:lnTo>
                <a:lnTo>
                  <a:pt x="987551" y="344424"/>
                </a:lnTo>
                <a:close/>
              </a:path>
              <a:path w="992504" h="353695">
                <a:moveTo>
                  <a:pt x="987551" y="353568"/>
                </a:moveTo>
                <a:lnTo>
                  <a:pt x="987551" y="344424"/>
                </a:lnTo>
                <a:lnTo>
                  <a:pt x="982979" y="348996"/>
                </a:lnTo>
                <a:lnTo>
                  <a:pt x="982979" y="353568"/>
                </a:lnTo>
                <a:lnTo>
                  <a:pt x="987551" y="3535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843532" y="5508901"/>
            <a:ext cx="5382895" cy="4165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z="1400" spc="-5" dirty="0">
                <a:latin typeface="Arial"/>
                <a:cs typeface="Arial"/>
              </a:rPr>
              <a:t>catch (SQLException E)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{</a:t>
            </a:r>
            <a:endParaRPr sz="1400">
              <a:latin typeface="Arial"/>
              <a:cs typeface="Arial"/>
            </a:endParaRPr>
          </a:p>
          <a:p>
            <a:pPr marL="208915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java.lang.System.out.println("SQLException: " +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E.getMessage());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40127" y="5935621"/>
            <a:ext cx="314833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z="1400" spc="-10" dirty="0">
                <a:latin typeface="Arial"/>
                <a:cs typeface="Arial"/>
              </a:rPr>
              <a:t>java.lang.System.out.println("SQLState: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405353" y="5935621"/>
            <a:ext cx="170370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z="1400" spc="-5" dirty="0">
                <a:latin typeface="Arial"/>
                <a:cs typeface="Arial"/>
              </a:rPr>
              <a:t>" +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E.getSQLState());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40127" y="6148982"/>
            <a:ext cx="5164455" cy="4165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z="1400" spc="-5" dirty="0">
                <a:latin typeface="Arial"/>
                <a:cs typeface="Arial"/>
              </a:rPr>
              <a:t>java.lang.System.out.println("VendorError:  " +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E.getErrorCode());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throw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E;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43532" y="6575701"/>
            <a:ext cx="850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z="1400" spc="-5" dirty="0">
                <a:latin typeface="Arial"/>
                <a:cs typeface="Arial"/>
              </a:rPr>
              <a:t>}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48650" y="6789049"/>
            <a:ext cx="850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z="1400" spc="-5" dirty="0">
                <a:latin typeface="Arial"/>
                <a:cs typeface="Arial"/>
              </a:rPr>
              <a:t>}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1170"/>
              </a:lnSpc>
            </a:pPr>
            <a:r>
              <a:rPr spc="-10" dirty="0"/>
              <a:t>Πολυτεχνείο </a:t>
            </a:r>
            <a:r>
              <a:rPr spc="-5" dirty="0"/>
              <a:t>Κρήτης </a:t>
            </a:r>
            <a:r>
              <a:rPr dirty="0"/>
              <a:t>– </a:t>
            </a:r>
            <a:r>
              <a:rPr spc="-25" dirty="0"/>
              <a:t>Τμήμα</a:t>
            </a:r>
            <a:r>
              <a:rPr spc="-75" dirty="0"/>
              <a:t> </a:t>
            </a:r>
            <a:r>
              <a:rPr dirty="0"/>
              <a:t>ΗΜΜΥ</a:t>
            </a:r>
          </a:p>
          <a:p>
            <a:pPr algn="ctr">
              <a:lnSpc>
                <a:spcPts val="1295"/>
              </a:lnSpc>
            </a:pPr>
            <a:r>
              <a:rPr dirty="0"/>
              <a:t>Εργαστήριο </a:t>
            </a:r>
            <a:r>
              <a:rPr spc="5" dirty="0"/>
              <a:t>∆ιανεμημένων </a:t>
            </a:r>
            <a:r>
              <a:rPr spc="-5" dirty="0"/>
              <a:t>Πληροφοριακών </a:t>
            </a:r>
            <a:r>
              <a:rPr spc="-10" dirty="0"/>
              <a:t>Συστημάτων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Εφαρμογών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07067" y="2548466"/>
            <a:ext cx="26670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Rectangle 28"/>
          <p:cNvSpPr/>
          <p:nvPr/>
        </p:nvSpPr>
        <p:spPr>
          <a:xfrm>
            <a:off x="2006600" y="3183466"/>
            <a:ext cx="3098799" cy="2455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Rectangle 29"/>
          <p:cNvSpPr/>
          <p:nvPr/>
        </p:nvSpPr>
        <p:spPr>
          <a:xfrm>
            <a:off x="1676401" y="4876800"/>
            <a:ext cx="7467600" cy="43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2" name="Straight Arrow Connector 31"/>
          <p:cNvCxnSpPr>
            <a:stCxn id="28" idx="3"/>
          </p:cNvCxnSpPr>
          <p:nvPr/>
        </p:nvCxnSpPr>
        <p:spPr>
          <a:xfrm>
            <a:off x="4174067" y="2662766"/>
            <a:ext cx="397933" cy="423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088467" y="3289299"/>
            <a:ext cx="397933" cy="423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648197" y="2472266"/>
            <a:ext cx="4419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Θα χρησιμοποιηθεί γα τη σύνδεση στη βάση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494868" y="3107267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Φόρτωση του οδηγού της βάσης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5715000" y="4690534"/>
            <a:ext cx="76200" cy="3005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6324600" y="4724400"/>
            <a:ext cx="76200" cy="3005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934200" y="4724400"/>
            <a:ext cx="0" cy="3005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772400" y="5257800"/>
            <a:ext cx="762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8610600" y="5257800"/>
            <a:ext cx="1524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199462" y="4411132"/>
            <a:ext cx="197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Τοποθεσία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FF0000"/>
                </a:solidFill>
              </a:rPr>
              <a:t>βάσης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028271" y="4431268"/>
            <a:ext cx="601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Port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637871" y="4419600"/>
            <a:ext cx="1667929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Όνομα βάσης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399871" y="5650468"/>
            <a:ext cx="1363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Όνομα χρήστη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542871" y="5638800"/>
            <a:ext cx="1363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password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838200" y="1951101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0" y="0"/>
                </a:moveTo>
                <a:lnTo>
                  <a:pt x="8305800" y="0"/>
                </a:lnTo>
              </a:path>
            </a:pathLst>
          </a:custGeom>
          <a:ln w="19050">
            <a:solidFill>
              <a:srgbClr val="33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291844" y="2436622"/>
            <a:ext cx="6783070" cy="3531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8915" marR="3846195" indent="-196850">
              <a:lnSpc>
                <a:spcPct val="110000"/>
              </a:lnSpc>
            </a:pPr>
            <a:r>
              <a:rPr sz="1400" spc="-5" dirty="0">
                <a:latin typeface="Arial"/>
                <a:cs typeface="Arial"/>
              </a:rPr>
              <a:t>public static void main(String[] args) {  try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{</a:t>
            </a:r>
            <a:endParaRPr sz="1400" dirty="0">
              <a:latin typeface="Arial"/>
              <a:cs typeface="Arial"/>
            </a:endParaRPr>
          </a:p>
          <a:p>
            <a:pPr marL="307340">
              <a:lnSpc>
                <a:spcPct val="100000"/>
              </a:lnSpc>
              <a:spcBef>
                <a:spcPts val="165"/>
              </a:spcBef>
            </a:pPr>
            <a:r>
              <a:rPr sz="1400" spc="-5" dirty="0">
                <a:latin typeface="Arial"/>
                <a:cs typeface="Arial"/>
              </a:rPr>
              <a:t>DBC db= new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DBC();</a:t>
            </a:r>
            <a:endParaRPr sz="1400" dirty="0">
              <a:latin typeface="Arial"/>
              <a:cs typeface="Arial"/>
            </a:endParaRPr>
          </a:p>
          <a:p>
            <a:pPr marL="307340">
              <a:lnSpc>
                <a:spcPct val="100000"/>
              </a:lnSpc>
              <a:spcBef>
                <a:spcPts val="165"/>
              </a:spcBef>
            </a:pPr>
            <a:r>
              <a:rPr sz="1400" spc="-10" dirty="0">
                <a:latin typeface="Arial"/>
                <a:cs typeface="Arial"/>
              </a:rPr>
              <a:t>Statement </a:t>
            </a:r>
            <a:r>
              <a:rPr sz="1400" spc="-5" dirty="0">
                <a:latin typeface="Arial"/>
                <a:cs typeface="Arial"/>
              </a:rPr>
              <a:t>st =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db._conn.createStatement();</a:t>
            </a:r>
            <a:endParaRPr sz="1400" dirty="0">
              <a:latin typeface="Arial"/>
              <a:cs typeface="Arial"/>
            </a:endParaRPr>
          </a:p>
          <a:p>
            <a:pPr marL="307340">
              <a:lnSpc>
                <a:spcPct val="100000"/>
              </a:lnSpc>
              <a:spcBef>
                <a:spcPts val="165"/>
              </a:spcBef>
            </a:pPr>
            <a:r>
              <a:rPr sz="1400" spc="-5" dirty="0">
                <a:latin typeface="Arial"/>
                <a:cs typeface="Arial"/>
              </a:rPr>
              <a:t>ResultSet rs =  st.executeQuery("select movieID, title from Movie as m, Title as</a:t>
            </a:r>
            <a:r>
              <a:rPr sz="1400" spc="9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t"+</a:t>
            </a:r>
            <a:endParaRPr sz="1400" dirty="0">
              <a:latin typeface="Arial"/>
              <a:cs typeface="Arial"/>
            </a:endParaRPr>
          </a:p>
          <a:p>
            <a:pPr marL="2816225">
              <a:lnSpc>
                <a:spcPct val="100000"/>
              </a:lnSpc>
              <a:spcBef>
                <a:spcPts val="165"/>
              </a:spcBef>
            </a:pPr>
            <a:r>
              <a:rPr sz="1400" spc="-5" dirty="0">
                <a:latin typeface="Arial"/>
                <a:cs typeface="Arial"/>
              </a:rPr>
              <a:t>"where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m.titleID=t.titleID");</a:t>
            </a:r>
            <a:endParaRPr sz="1400" dirty="0">
              <a:latin typeface="Arial"/>
              <a:cs typeface="Arial"/>
            </a:endParaRPr>
          </a:p>
          <a:p>
            <a:pPr marL="307340">
              <a:lnSpc>
                <a:spcPct val="100000"/>
              </a:lnSpc>
              <a:spcBef>
                <a:spcPts val="165"/>
              </a:spcBef>
            </a:pPr>
            <a:r>
              <a:rPr sz="1400" spc="-5" dirty="0">
                <a:latin typeface="Arial"/>
                <a:cs typeface="Arial"/>
              </a:rPr>
              <a:t>while (rs.next())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{</a:t>
            </a:r>
            <a:endParaRPr sz="1400" dirty="0">
              <a:latin typeface="Arial"/>
              <a:cs typeface="Arial"/>
            </a:endParaRPr>
          </a:p>
          <a:p>
            <a:pPr marL="405765">
              <a:lnSpc>
                <a:spcPct val="100000"/>
              </a:lnSpc>
              <a:spcBef>
                <a:spcPts val="165"/>
              </a:spcBef>
            </a:pPr>
            <a:r>
              <a:rPr sz="1400" spc="-5" dirty="0">
                <a:latin typeface="Arial"/>
                <a:cs typeface="Arial"/>
              </a:rPr>
              <a:t>System.out.println("result: "+rs.getInt(1)+" 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"+rs.getString(2));</a:t>
            </a:r>
            <a:endParaRPr sz="1400" dirty="0">
              <a:latin typeface="Arial"/>
              <a:cs typeface="Arial"/>
            </a:endParaRPr>
          </a:p>
          <a:p>
            <a:pPr marL="307340">
              <a:lnSpc>
                <a:spcPct val="100000"/>
              </a:lnSpc>
              <a:spcBef>
                <a:spcPts val="165"/>
              </a:spcBef>
            </a:pPr>
            <a:r>
              <a:rPr sz="1400" spc="-5" dirty="0">
                <a:latin typeface="Arial"/>
                <a:cs typeface="Arial"/>
              </a:rPr>
              <a:t>}</a:t>
            </a:r>
            <a:endParaRPr sz="1400" dirty="0">
              <a:latin typeface="Arial"/>
              <a:cs typeface="Arial"/>
            </a:endParaRPr>
          </a:p>
          <a:p>
            <a:pPr marL="307340">
              <a:lnSpc>
                <a:spcPct val="100000"/>
              </a:lnSpc>
              <a:spcBef>
                <a:spcPts val="165"/>
              </a:spcBef>
            </a:pPr>
            <a:r>
              <a:rPr sz="1400" spc="-5" dirty="0">
                <a:latin typeface="Arial"/>
                <a:cs typeface="Arial"/>
              </a:rPr>
              <a:t>rs.close();</a:t>
            </a:r>
            <a:endParaRPr sz="1400" dirty="0">
              <a:latin typeface="Arial"/>
              <a:cs typeface="Arial"/>
            </a:endParaRPr>
          </a:p>
          <a:p>
            <a:pPr marL="307340">
              <a:lnSpc>
                <a:spcPct val="100000"/>
              </a:lnSpc>
              <a:spcBef>
                <a:spcPts val="165"/>
              </a:spcBef>
            </a:pPr>
            <a:r>
              <a:rPr sz="1400" spc="-5" dirty="0">
                <a:latin typeface="Arial"/>
                <a:cs typeface="Arial"/>
              </a:rPr>
              <a:t>st.close();</a:t>
            </a:r>
            <a:endParaRPr sz="1400" dirty="0">
              <a:latin typeface="Arial"/>
              <a:cs typeface="Arial"/>
            </a:endParaRPr>
          </a:p>
          <a:p>
            <a:pPr marL="307340" marR="4792345" indent="-98425">
              <a:lnSpc>
                <a:spcPct val="110000"/>
              </a:lnSpc>
            </a:pPr>
            <a:r>
              <a:rPr sz="1400" spc="-5" dirty="0">
                <a:latin typeface="Arial"/>
                <a:cs typeface="Arial"/>
              </a:rPr>
              <a:t>}catch (Exception ex)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{  ex.printStackTrace();</a:t>
            </a:r>
            <a:endParaRPr sz="1400" dirty="0">
              <a:latin typeface="Arial"/>
              <a:cs typeface="Arial"/>
            </a:endParaRPr>
          </a:p>
          <a:p>
            <a:pPr marL="208915">
              <a:lnSpc>
                <a:spcPct val="100000"/>
              </a:lnSpc>
              <a:spcBef>
                <a:spcPts val="165"/>
              </a:spcBef>
            </a:pPr>
            <a:r>
              <a:rPr sz="1400" spc="-5" dirty="0">
                <a:latin typeface="Arial"/>
                <a:cs typeface="Arial"/>
              </a:rPr>
              <a:t>}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1400" spc="-5" dirty="0">
                <a:latin typeface="Arial"/>
                <a:cs typeface="Arial"/>
              </a:rPr>
              <a:t>}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02158" y="6470903"/>
            <a:ext cx="566927" cy="836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599931" y="6947154"/>
            <a:ext cx="973074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590026" y="6938009"/>
            <a:ext cx="992505" cy="353695"/>
          </a:xfrm>
          <a:custGeom>
            <a:avLst/>
            <a:gdLst/>
            <a:ahLst/>
            <a:cxnLst/>
            <a:rect l="l" t="t" r="r" b="b"/>
            <a:pathLst>
              <a:path w="992504" h="353695">
                <a:moveTo>
                  <a:pt x="992124" y="353568"/>
                </a:moveTo>
                <a:lnTo>
                  <a:pt x="992124" y="0"/>
                </a:lnTo>
                <a:lnTo>
                  <a:pt x="0" y="0"/>
                </a:lnTo>
                <a:lnTo>
                  <a:pt x="0" y="353568"/>
                </a:lnTo>
                <a:lnTo>
                  <a:pt x="5333" y="353568"/>
                </a:lnTo>
                <a:lnTo>
                  <a:pt x="5333" y="9144"/>
                </a:lnTo>
                <a:lnTo>
                  <a:pt x="9905" y="4572"/>
                </a:lnTo>
                <a:lnTo>
                  <a:pt x="9905" y="9144"/>
                </a:lnTo>
                <a:lnTo>
                  <a:pt x="982979" y="9144"/>
                </a:lnTo>
                <a:lnTo>
                  <a:pt x="982979" y="4572"/>
                </a:lnTo>
                <a:lnTo>
                  <a:pt x="987551" y="9144"/>
                </a:lnTo>
                <a:lnTo>
                  <a:pt x="987551" y="353568"/>
                </a:lnTo>
                <a:lnTo>
                  <a:pt x="992124" y="353568"/>
                </a:lnTo>
                <a:close/>
              </a:path>
              <a:path w="992504" h="353695">
                <a:moveTo>
                  <a:pt x="9905" y="9144"/>
                </a:moveTo>
                <a:lnTo>
                  <a:pt x="9905" y="4572"/>
                </a:lnTo>
                <a:lnTo>
                  <a:pt x="5333" y="9144"/>
                </a:lnTo>
                <a:lnTo>
                  <a:pt x="9905" y="9144"/>
                </a:lnTo>
                <a:close/>
              </a:path>
              <a:path w="992504" h="353695">
                <a:moveTo>
                  <a:pt x="9905" y="344424"/>
                </a:moveTo>
                <a:lnTo>
                  <a:pt x="9905" y="9144"/>
                </a:lnTo>
                <a:lnTo>
                  <a:pt x="5333" y="9144"/>
                </a:lnTo>
                <a:lnTo>
                  <a:pt x="5333" y="344424"/>
                </a:lnTo>
                <a:lnTo>
                  <a:pt x="9905" y="344424"/>
                </a:lnTo>
                <a:close/>
              </a:path>
              <a:path w="992504" h="353695">
                <a:moveTo>
                  <a:pt x="987551" y="344424"/>
                </a:moveTo>
                <a:lnTo>
                  <a:pt x="5333" y="344424"/>
                </a:lnTo>
                <a:lnTo>
                  <a:pt x="9905" y="348996"/>
                </a:lnTo>
                <a:lnTo>
                  <a:pt x="9905" y="353568"/>
                </a:lnTo>
                <a:lnTo>
                  <a:pt x="982979" y="353568"/>
                </a:lnTo>
                <a:lnTo>
                  <a:pt x="982979" y="348996"/>
                </a:lnTo>
                <a:lnTo>
                  <a:pt x="987551" y="344424"/>
                </a:lnTo>
                <a:close/>
              </a:path>
              <a:path w="992504" h="353695">
                <a:moveTo>
                  <a:pt x="9905" y="353568"/>
                </a:moveTo>
                <a:lnTo>
                  <a:pt x="9905" y="348996"/>
                </a:lnTo>
                <a:lnTo>
                  <a:pt x="5333" y="344424"/>
                </a:lnTo>
                <a:lnTo>
                  <a:pt x="5333" y="353568"/>
                </a:lnTo>
                <a:lnTo>
                  <a:pt x="9905" y="353568"/>
                </a:lnTo>
                <a:close/>
              </a:path>
              <a:path w="992504" h="353695">
                <a:moveTo>
                  <a:pt x="987551" y="9144"/>
                </a:moveTo>
                <a:lnTo>
                  <a:pt x="982979" y="4572"/>
                </a:lnTo>
                <a:lnTo>
                  <a:pt x="982979" y="9144"/>
                </a:lnTo>
                <a:lnTo>
                  <a:pt x="987551" y="9144"/>
                </a:lnTo>
                <a:close/>
              </a:path>
              <a:path w="992504" h="353695">
                <a:moveTo>
                  <a:pt x="987551" y="344424"/>
                </a:moveTo>
                <a:lnTo>
                  <a:pt x="987551" y="9144"/>
                </a:lnTo>
                <a:lnTo>
                  <a:pt x="982979" y="9144"/>
                </a:lnTo>
                <a:lnTo>
                  <a:pt x="982979" y="344424"/>
                </a:lnTo>
                <a:lnTo>
                  <a:pt x="987551" y="344424"/>
                </a:lnTo>
                <a:close/>
              </a:path>
              <a:path w="992504" h="353695">
                <a:moveTo>
                  <a:pt x="987551" y="353568"/>
                </a:moveTo>
                <a:lnTo>
                  <a:pt x="987551" y="344424"/>
                </a:lnTo>
                <a:lnTo>
                  <a:pt x="982979" y="348996"/>
                </a:lnTo>
                <a:lnTo>
                  <a:pt x="982979" y="353568"/>
                </a:lnTo>
                <a:lnTo>
                  <a:pt x="987551" y="3535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1170"/>
              </a:lnSpc>
            </a:pPr>
            <a:r>
              <a:rPr spc="-10" dirty="0"/>
              <a:t>Πολυτεχνείο </a:t>
            </a:r>
            <a:r>
              <a:rPr spc="-5" dirty="0"/>
              <a:t>Κρήτης </a:t>
            </a:r>
            <a:r>
              <a:rPr dirty="0"/>
              <a:t>– </a:t>
            </a:r>
            <a:r>
              <a:rPr spc="-25" dirty="0"/>
              <a:t>Τμήμα</a:t>
            </a:r>
            <a:r>
              <a:rPr spc="-75" dirty="0"/>
              <a:t> </a:t>
            </a:r>
            <a:r>
              <a:rPr dirty="0"/>
              <a:t>ΗΜΜΥ</a:t>
            </a:r>
          </a:p>
          <a:p>
            <a:pPr algn="ctr">
              <a:lnSpc>
                <a:spcPts val="1295"/>
              </a:lnSpc>
            </a:pPr>
            <a:r>
              <a:rPr dirty="0"/>
              <a:t>Εργαστήριο </a:t>
            </a:r>
            <a:r>
              <a:rPr spc="5" dirty="0"/>
              <a:t>∆ιανεμημένων </a:t>
            </a:r>
            <a:r>
              <a:rPr spc="-5" dirty="0"/>
              <a:t>Πληροφοριακών </a:t>
            </a:r>
            <a:r>
              <a:rPr spc="-10" dirty="0"/>
              <a:t>Συστημάτων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Εφαρμογών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205" y="609600"/>
            <a:ext cx="8519795" cy="12824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834">
              <a:lnSpc>
                <a:spcPts val="5020"/>
              </a:lnSpc>
            </a:pPr>
            <a:r>
              <a:rPr sz="4000" dirty="0"/>
              <a:t>JDBC Example</a:t>
            </a:r>
            <a:r>
              <a:rPr sz="4000" spc="-114" dirty="0"/>
              <a:t> </a:t>
            </a:r>
            <a:r>
              <a:rPr sz="4000" dirty="0"/>
              <a:t>1</a:t>
            </a:r>
            <a:r>
              <a:rPr lang="en-US" sz="4000" dirty="0"/>
              <a:t>: SELECT </a:t>
            </a:r>
            <a:r>
              <a:rPr lang="el-GR" sz="4000" dirty="0"/>
              <a:t>Ερώτημα + Επεξεργασία Αποτελέσματος</a:t>
            </a:r>
            <a:endParaRPr sz="4000" dirty="0"/>
          </a:p>
        </p:txBody>
      </p:sp>
      <p:sp>
        <p:nvSpPr>
          <p:cNvPr id="22" name="Rectangle 21"/>
          <p:cNvSpPr/>
          <p:nvPr/>
        </p:nvSpPr>
        <p:spPr>
          <a:xfrm>
            <a:off x="1507067" y="2924201"/>
            <a:ext cx="26670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3" name="Straight Arrow Connector 22"/>
          <p:cNvCxnSpPr>
            <a:stCxn id="22" idx="3"/>
          </p:cNvCxnSpPr>
          <p:nvPr/>
        </p:nvCxnSpPr>
        <p:spPr>
          <a:xfrm>
            <a:off x="4174067" y="3038501"/>
            <a:ext cx="397933" cy="423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46599" y="2831068"/>
            <a:ext cx="4953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Δημιουργία σύνδεσης (προηγούμενη διαφάνεια)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515531" y="3169734"/>
            <a:ext cx="3572935" cy="2592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071534" y="3284034"/>
            <a:ext cx="397933" cy="423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427133" y="3093534"/>
            <a:ext cx="3962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Αντικείμενο για εκτέλεση ερωτημάτων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1143000" y="3657600"/>
            <a:ext cx="22860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28600" y="3429000"/>
            <a:ext cx="1371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Εκτέλεση </a:t>
            </a:r>
            <a:r>
              <a:rPr lang="en-US" dirty="0">
                <a:solidFill>
                  <a:srgbClr val="FF0000"/>
                </a:solidFill>
              </a:rPr>
              <a:t>SELECT </a:t>
            </a:r>
            <a:r>
              <a:rPr lang="el-GR" dirty="0">
                <a:solidFill>
                  <a:srgbClr val="FF0000"/>
                </a:solidFill>
              </a:rPr>
              <a:t>ερωτήματος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3048000" y="3995235"/>
            <a:ext cx="397933" cy="423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386666" y="3804735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1-1 </a:t>
            </a:r>
            <a:r>
              <a:rPr lang="en-US" dirty="0" err="1">
                <a:solidFill>
                  <a:srgbClr val="FF0000"/>
                </a:solidFill>
              </a:rPr>
              <a:t>oi</a:t>
            </a:r>
            <a:r>
              <a:rPr lang="el-GR" dirty="0">
                <a:solidFill>
                  <a:srgbClr val="FF0000"/>
                </a:solidFill>
              </a:rPr>
              <a:t> πλειάδες του αποτελέσματος. Μέθοδος του </a:t>
            </a:r>
            <a:r>
              <a:rPr lang="en-US" dirty="0" err="1">
                <a:solidFill>
                  <a:srgbClr val="FF0000"/>
                </a:solidFill>
              </a:rPr>
              <a:t>ResultSet</a:t>
            </a:r>
            <a:endParaRPr lang="el-GR" dirty="0">
              <a:solidFill>
                <a:srgbClr val="FF0000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343400" y="4415366"/>
            <a:ext cx="228600" cy="23283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419597" y="4659868"/>
            <a:ext cx="36576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Το πρώτο στοιχείο είναι στη θέση 1</a:t>
            </a:r>
          </a:p>
          <a:p>
            <a:r>
              <a:rPr lang="en-US" dirty="0" err="1">
                <a:solidFill>
                  <a:srgbClr val="FF0000"/>
                </a:solidFill>
              </a:rPr>
              <a:t>getInt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getFloat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getDouble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getLong</a:t>
            </a:r>
            <a:r>
              <a:rPr lang="en-US" dirty="0">
                <a:solidFill>
                  <a:srgbClr val="FF0000"/>
                </a:solidFill>
              </a:rPr>
              <a:t>,</a:t>
            </a:r>
          </a:p>
          <a:p>
            <a:r>
              <a:rPr lang="en-US" dirty="0" err="1">
                <a:solidFill>
                  <a:srgbClr val="FF0000"/>
                </a:solidFill>
              </a:rPr>
              <a:t>getString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getDate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getShort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FF0000"/>
                </a:solidFill>
              </a:rPr>
              <a:t>κτλ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371600" y="4605866"/>
            <a:ext cx="2667000" cy="4233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581400" y="5029200"/>
            <a:ext cx="76200" cy="990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057400" y="5934670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Αποδέσμευση πόρων. Το </a:t>
            </a:r>
            <a:r>
              <a:rPr lang="en-US" dirty="0">
                <a:solidFill>
                  <a:srgbClr val="FF0000"/>
                </a:solidFill>
              </a:rPr>
              <a:t>connection</a:t>
            </a:r>
            <a:r>
              <a:rPr lang="el-GR" dirty="0">
                <a:solidFill>
                  <a:srgbClr val="FF0000"/>
                </a:solidFill>
              </a:rPr>
              <a:t> είναι </a:t>
            </a:r>
          </a:p>
          <a:p>
            <a:r>
              <a:rPr lang="el-GR" dirty="0">
                <a:solidFill>
                  <a:srgbClr val="FF0000"/>
                </a:solidFill>
              </a:rPr>
              <a:t>καλό να ΜΗΝ το ανοιγοκλείνετε ανά </a:t>
            </a:r>
          </a:p>
          <a:p>
            <a:r>
              <a:rPr lang="el-GR" dirty="0">
                <a:solidFill>
                  <a:srgbClr val="FF0000"/>
                </a:solidFill>
              </a:rPr>
              <a:t>ερώτημα. Θυμηθείτε να το κλείσετε στο τέλος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838200" y="1951101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0" y="0"/>
                </a:moveTo>
                <a:lnTo>
                  <a:pt x="8305800" y="0"/>
                </a:lnTo>
              </a:path>
            </a:pathLst>
          </a:custGeom>
          <a:ln w="19050">
            <a:solidFill>
              <a:srgbClr val="33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450339" y="2208021"/>
            <a:ext cx="6891655" cy="34470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8915" marR="3954779" indent="-196850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public static void main(String[] args) {  try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{</a:t>
            </a:r>
            <a:endParaRPr sz="1400" dirty="0">
              <a:latin typeface="Arial"/>
              <a:cs typeface="Arial"/>
            </a:endParaRPr>
          </a:p>
          <a:p>
            <a:pPr marL="307340" marR="4752975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DBC db= new </a:t>
            </a:r>
            <a:r>
              <a:rPr sz="1400" spc="-10" dirty="0">
                <a:latin typeface="Arial"/>
                <a:cs typeface="Arial"/>
              </a:rPr>
              <a:t>DBC();  </a:t>
            </a:r>
            <a:r>
              <a:rPr sz="1400" spc="-5" dirty="0">
                <a:latin typeface="Arial"/>
                <a:cs typeface="Arial"/>
              </a:rPr>
              <a:t>PreparedStatement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pst</a:t>
            </a:r>
            <a:endParaRPr sz="1400" dirty="0">
              <a:latin typeface="Arial"/>
              <a:cs typeface="Arial"/>
            </a:endParaRPr>
          </a:p>
          <a:p>
            <a:pPr marL="307340" marR="5080" indent="983615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= </a:t>
            </a:r>
            <a:r>
              <a:rPr sz="1400" spc="-10" dirty="0">
                <a:latin typeface="Arial"/>
                <a:cs typeface="Arial"/>
              </a:rPr>
              <a:t>db._conn.prepareStatement("select </a:t>
            </a:r>
            <a:r>
              <a:rPr sz="1400" spc="-5" dirty="0">
                <a:latin typeface="Arial"/>
                <a:cs typeface="Arial"/>
              </a:rPr>
              <a:t>* from Movie where movieID=?");  pst.setInt(1,1);</a:t>
            </a:r>
            <a:endParaRPr sz="1400" dirty="0">
              <a:latin typeface="Arial"/>
              <a:cs typeface="Arial"/>
            </a:endParaRPr>
          </a:p>
          <a:p>
            <a:pPr marL="307340" marR="3848735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ResultSet rs = pst.executeQuery();  while (rs.next())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{</a:t>
            </a:r>
            <a:endParaRPr sz="1400" dirty="0">
              <a:latin typeface="Arial"/>
              <a:cs typeface="Arial"/>
            </a:endParaRPr>
          </a:p>
          <a:p>
            <a:pPr marL="405765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System.out.println("result: "+rs.getInt(1)+" </a:t>
            </a:r>
            <a:r>
              <a:rPr sz="1400" spc="10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"+rs.getInt(2));</a:t>
            </a:r>
            <a:endParaRPr sz="1400" dirty="0">
              <a:latin typeface="Arial"/>
              <a:cs typeface="Arial"/>
            </a:endParaRPr>
          </a:p>
          <a:p>
            <a:pPr marL="307340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}</a:t>
            </a:r>
            <a:endParaRPr sz="1400" dirty="0">
              <a:latin typeface="Arial"/>
              <a:cs typeface="Arial"/>
            </a:endParaRPr>
          </a:p>
          <a:p>
            <a:pPr marL="307340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rs.close();</a:t>
            </a:r>
            <a:endParaRPr sz="1400" dirty="0">
              <a:latin typeface="Arial"/>
              <a:cs typeface="Arial"/>
            </a:endParaRPr>
          </a:p>
          <a:p>
            <a:pPr marL="307340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pst.close();</a:t>
            </a:r>
            <a:endParaRPr sz="1400" dirty="0">
              <a:latin typeface="Arial"/>
              <a:cs typeface="Arial"/>
            </a:endParaRPr>
          </a:p>
          <a:p>
            <a:pPr marL="307340" marR="4900930" indent="-98425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}</a:t>
            </a:r>
            <a:r>
              <a:rPr lang="el-GR" sz="1400" spc="-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catch (Exception ex){ </a:t>
            </a:r>
            <a:r>
              <a:rPr lang="el-GR" sz="1400" spc="-5" dirty="0">
                <a:latin typeface="Arial"/>
                <a:cs typeface="Arial"/>
              </a:rPr>
              <a:t>          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ex.printStackTrace();</a:t>
            </a:r>
            <a:endParaRPr sz="1400" dirty="0">
              <a:latin typeface="Arial"/>
              <a:cs typeface="Arial"/>
            </a:endParaRPr>
          </a:p>
          <a:p>
            <a:pPr marL="208915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}</a:t>
            </a:r>
            <a:endParaRPr sz="1400" dirty="0">
              <a:latin typeface="Arial"/>
              <a:cs typeface="Arial"/>
            </a:endParaRPr>
          </a:p>
          <a:p>
            <a:pPr marL="110489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}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02158" y="6470903"/>
            <a:ext cx="566927" cy="836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599931" y="6947154"/>
            <a:ext cx="973074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590026" y="6938009"/>
            <a:ext cx="992505" cy="353695"/>
          </a:xfrm>
          <a:custGeom>
            <a:avLst/>
            <a:gdLst/>
            <a:ahLst/>
            <a:cxnLst/>
            <a:rect l="l" t="t" r="r" b="b"/>
            <a:pathLst>
              <a:path w="992504" h="353695">
                <a:moveTo>
                  <a:pt x="992124" y="353568"/>
                </a:moveTo>
                <a:lnTo>
                  <a:pt x="992124" y="0"/>
                </a:lnTo>
                <a:lnTo>
                  <a:pt x="0" y="0"/>
                </a:lnTo>
                <a:lnTo>
                  <a:pt x="0" y="353568"/>
                </a:lnTo>
                <a:lnTo>
                  <a:pt x="5333" y="353568"/>
                </a:lnTo>
                <a:lnTo>
                  <a:pt x="5333" y="9144"/>
                </a:lnTo>
                <a:lnTo>
                  <a:pt x="9905" y="4572"/>
                </a:lnTo>
                <a:lnTo>
                  <a:pt x="9905" y="9144"/>
                </a:lnTo>
                <a:lnTo>
                  <a:pt x="982979" y="9144"/>
                </a:lnTo>
                <a:lnTo>
                  <a:pt x="982979" y="4572"/>
                </a:lnTo>
                <a:lnTo>
                  <a:pt x="987551" y="9144"/>
                </a:lnTo>
                <a:lnTo>
                  <a:pt x="987551" y="353568"/>
                </a:lnTo>
                <a:lnTo>
                  <a:pt x="992124" y="353568"/>
                </a:lnTo>
                <a:close/>
              </a:path>
              <a:path w="992504" h="353695">
                <a:moveTo>
                  <a:pt x="9905" y="9144"/>
                </a:moveTo>
                <a:lnTo>
                  <a:pt x="9905" y="4572"/>
                </a:lnTo>
                <a:lnTo>
                  <a:pt x="5333" y="9144"/>
                </a:lnTo>
                <a:lnTo>
                  <a:pt x="9905" y="9144"/>
                </a:lnTo>
                <a:close/>
              </a:path>
              <a:path w="992504" h="353695">
                <a:moveTo>
                  <a:pt x="9905" y="344424"/>
                </a:moveTo>
                <a:lnTo>
                  <a:pt x="9905" y="9144"/>
                </a:lnTo>
                <a:lnTo>
                  <a:pt x="5333" y="9144"/>
                </a:lnTo>
                <a:lnTo>
                  <a:pt x="5333" y="344424"/>
                </a:lnTo>
                <a:lnTo>
                  <a:pt x="9905" y="344424"/>
                </a:lnTo>
                <a:close/>
              </a:path>
              <a:path w="992504" h="353695">
                <a:moveTo>
                  <a:pt x="987551" y="344424"/>
                </a:moveTo>
                <a:lnTo>
                  <a:pt x="5333" y="344424"/>
                </a:lnTo>
                <a:lnTo>
                  <a:pt x="9905" y="348996"/>
                </a:lnTo>
                <a:lnTo>
                  <a:pt x="9905" y="353568"/>
                </a:lnTo>
                <a:lnTo>
                  <a:pt x="982979" y="353568"/>
                </a:lnTo>
                <a:lnTo>
                  <a:pt x="982979" y="348996"/>
                </a:lnTo>
                <a:lnTo>
                  <a:pt x="987551" y="344424"/>
                </a:lnTo>
                <a:close/>
              </a:path>
              <a:path w="992504" h="353695">
                <a:moveTo>
                  <a:pt x="9905" y="353568"/>
                </a:moveTo>
                <a:lnTo>
                  <a:pt x="9905" y="348996"/>
                </a:lnTo>
                <a:lnTo>
                  <a:pt x="5333" y="344424"/>
                </a:lnTo>
                <a:lnTo>
                  <a:pt x="5333" y="353568"/>
                </a:lnTo>
                <a:lnTo>
                  <a:pt x="9905" y="353568"/>
                </a:lnTo>
                <a:close/>
              </a:path>
              <a:path w="992504" h="353695">
                <a:moveTo>
                  <a:pt x="987551" y="9144"/>
                </a:moveTo>
                <a:lnTo>
                  <a:pt x="982979" y="4572"/>
                </a:lnTo>
                <a:lnTo>
                  <a:pt x="982979" y="9144"/>
                </a:lnTo>
                <a:lnTo>
                  <a:pt x="987551" y="9144"/>
                </a:lnTo>
                <a:close/>
              </a:path>
              <a:path w="992504" h="353695">
                <a:moveTo>
                  <a:pt x="987551" y="344424"/>
                </a:moveTo>
                <a:lnTo>
                  <a:pt x="987551" y="9144"/>
                </a:lnTo>
                <a:lnTo>
                  <a:pt x="982979" y="9144"/>
                </a:lnTo>
                <a:lnTo>
                  <a:pt x="982979" y="344424"/>
                </a:lnTo>
                <a:lnTo>
                  <a:pt x="987551" y="344424"/>
                </a:lnTo>
                <a:close/>
              </a:path>
              <a:path w="992504" h="353695">
                <a:moveTo>
                  <a:pt x="987551" y="353568"/>
                </a:moveTo>
                <a:lnTo>
                  <a:pt x="987551" y="344424"/>
                </a:lnTo>
                <a:lnTo>
                  <a:pt x="982979" y="348996"/>
                </a:lnTo>
                <a:lnTo>
                  <a:pt x="982979" y="353568"/>
                </a:lnTo>
                <a:lnTo>
                  <a:pt x="987551" y="3535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1170"/>
              </a:lnSpc>
            </a:pPr>
            <a:r>
              <a:rPr spc="-10" dirty="0"/>
              <a:t>Πολυτεχνείο </a:t>
            </a:r>
            <a:r>
              <a:rPr spc="-5" dirty="0"/>
              <a:t>Κρήτης </a:t>
            </a:r>
            <a:r>
              <a:rPr dirty="0"/>
              <a:t>– </a:t>
            </a:r>
            <a:r>
              <a:rPr spc="-25" dirty="0"/>
              <a:t>Τμήμα</a:t>
            </a:r>
            <a:r>
              <a:rPr spc="-75" dirty="0"/>
              <a:t> </a:t>
            </a:r>
            <a:r>
              <a:rPr dirty="0"/>
              <a:t>ΗΜΜΥ</a:t>
            </a:r>
          </a:p>
          <a:p>
            <a:pPr algn="ctr">
              <a:lnSpc>
                <a:spcPts val="1295"/>
              </a:lnSpc>
            </a:pPr>
            <a:r>
              <a:rPr dirty="0"/>
              <a:t>Εργαστήριο </a:t>
            </a:r>
            <a:r>
              <a:rPr spc="5" dirty="0"/>
              <a:t>∆ιανεμημένων </a:t>
            </a:r>
            <a:r>
              <a:rPr spc="-5" dirty="0"/>
              <a:t>Πληροφοριακών </a:t>
            </a:r>
            <a:r>
              <a:rPr spc="-10" dirty="0"/>
              <a:t>Συστημάτων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Εφαρμογών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205" y="533400"/>
            <a:ext cx="8367395" cy="12824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834">
              <a:lnSpc>
                <a:spcPts val="5020"/>
              </a:lnSpc>
            </a:pPr>
            <a:r>
              <a:rPr dirty="0"/>
              <a:t>JDBC Example</a:t>
            </a:r>
            <a:r>
              <a:rPr spc="-114" dirty="0"/>
              <a:t> </a:t>
            </a:r>
            <a:r>
              <a:rPr dirty="0"/>
              <a:t>2</a:t>
            </a:r>
            <a:r>
              <a:rPr lang="en-US" dirty="0"/>
              <a:t>: </a:t>
            </a:r>
            <a:r>
              <a:rPr lang="el-GR" dirty="0"/>
              <a:t>Παραμετροποιημένα Ερωτήματα</a:t>
            </a:r>
            <a:endParaRPr dirty="0"/>
          </a:p>
        </p:txBody>
      </p:sp>
      <p:sp>
        <p:nvSpPr>
          <p:cNvPr id="22" name="Rectangle 21"/>
          <p:cNvSpPr/>
          <p:nvPr/>
        </p:nvSpPr>
        <p:spPr>
          <a:xfrm>
            <a:off x="1684864" y="2853265"/>
            <a:ext cx="6773336" cy="61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5071532" y="2709335"/>
            <a:ext cx="719668" cy="15239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648200" y="198120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PreparedStatement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l-GR" dirty="0">
                <a:solidFill>
                  <a:srgbClr val="FF0000"/>
                </a:solidFill>
              </a:rPr>
              <a:t>Παραμετροποιημένο ερώτημα Παρατηρήστε το ‘?’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062132" y="3488268"/>
            <a:ext cx="719668" cy="1693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477000" y="3620869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setXxx</a:t>
            </a:r>
            <a:r>
              <a:rPr lang="en-US" dirty="0">
                <a:solidFill>
                  <a:srgbClr val="FF0000"/>
                </a:solidFill>
              </a:rPr>
              <a:t>(position, value)</a:t>
            </a:r>
          </a:p>
          <a:p>
            <a:r>
              <a:rPr lang="el-GR" dirty="0">
                <a:solidFill>
                  <a:srgbClr val="FF0000"/>
                </a:solidFill>
              </a:rPr>
              <a:t>Θέτει τιμή στο όρισμα στη θέση</a:t>
            </a:r>
          </a:p>
          <a:p>
            <a:r>
              <a:rPr lang="en-US" dirty="0">
                <a:solidFill>
                  <a:srgbClr val="FF0000"/>
                </a:solidFill>
              </a:rPr>
              <a:t>value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838200" y="1951101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0" y="0"/>
                </a:moveTo>
                <a:lnTo>
                  <a:pt x="8305800" y="0"/>
                </a:lnTo>
              </a:path>
            </a:pathLst>
          </a:custGeom>
          <a:ln w="19050">
            <a:solidFill>
              <a:srgbClr val="33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450339" y="2208021"/>
            <a:ext cx="6891655" cy="32316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US" sz="1400" dirty="0"/>
              <a:t>public static void main(String[] </a:t>
            </a:r>
            <a:r>
              <a:rPr lang="en-US" sz="1400" dirty="0" err="1"/>
              <a:t>args</a:t>
            </a:r>
            <a:r>
              <a:rPr lang="en-US" sz="1400" dirty="0"/>
              <a:t>) {</a:t>
            </a:r>
          </a:p>
          <a:p>
            <a:r>
              <a:rPr lang="en-US" sz="1400" dirty="0"/>
              <a:t>  try {</a:t>
            </a:r>
          </a:p>
          <a:p>
            <a:r>
              <a:rPr lang="en-US" sz="1400" dirty="0"/>
              <a:t>    DBC db= new DBC();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CallableStatement</a:t>
            </a:r>
            <a:r>
              <a:rPr lang="en-US" sz="1400" dirty="0"/>
              <a:t> </a:t>
            </a:r>
            <a:r>
              <a:rPr lang="en-US" sz="1400" dirty="0" err="1"/>
              <a:t>cst</a:t>
            </a:r>
            <a:r>
              <a:rPr lang="en-US" sz="1400" dirty="0"/>
              <a:t> = </a:t>
            </a:r>
            <a:r>
              <a:rPr lang="en-US" sz="1400" dirty="0" err="1"/>
              <a:t>db._conn.prepareCall</a:t>
            </a:r>
            <a:r>
              <a:rPr lang="en-US" sz="1400" dirty="0"/>
              <a:t>(“call </a:t>
            </a:r>
            <a:r>
              <a:rPr lang="en-US" sz="1400" dirty="0" err="1"/>
              <a:t>showMovie</a:t>
            </a:r>
            <a:r>
              <a:rPr lang="en-US" sz="1400" dirty="0"/>
              <a:t>(?)");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cst.setInt</a:t>
            </a:r>
            <a:r>
              <a:rPr lang="en-US" sz="1400" dirty="0"/>
              <a:t>(1,1);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ResultSet</a:t>
            </a:r>
            <a:r>
              <a:rPr lang="en-US" sz="1400" dirty="0"/>
              <a:t> </a:t>
            </a:r>
            <a:r>
              <a:rPr lang="en-US" sz="1400" dirty="0" err="1"/>
              <a:t>rs</a:t>
            </a:r>
            <a:r>
              <a:rPr lang="en-US" sz="1400" dirty="0"/>
              <a:t> = </a:t>
            </a:r>
            <a:r>
              <a:rPr lang="en-US" sz="1400" dirty="0" err="1"/>
              <a:t>cst.executeQuery</a:t>
            </a:r>
            <a:r>
              <a:rPr lang="en-US" sz="1400" dirty="0"/>
              <a:t>();</a:t>
            </a:r>
          </a:p>
          <a:p>
            <a:r>
              <a:rPr lang="en-US" sz="1400" dirty="0"/>
              <a:t>    while (</a:t>
            </a:r>
            <a:r>
              <a:rPr lang="en-US" sz="1400" dirty="0" err="1"/>
              <a:t>rs.next</a:t>
            </a:r>
            <a:r>
              <a:rPr lang="en-US" sz="1400" dirty="0"/>
              <a:t>()) {</a:t>
            </a:r>
          </a:p>
          <a:p>
            <a:r>
              <a:rPr lang="en-US" sz="1400" dirty="0"/>
              <a:t>      </a:t>
            </a:r>
            <a:r>
              <a:rPr lang="en-US" sz="1400" dirty="0" err="1"/>
              <a:t>System.out.println</a:t>
            </a:r>
            <a:r>
              <a:rPr lang="en-US" sz="1400" dirty="0"/>
              <a:t>("result: "+</a:t>
            </a:r>
            <a:r>
              <a:rPr lang="en-US" sz="1400" dirty="0" err="1"/>
              <a:t>rs.getInt</a:t>
            </a:r>
            <a:r>
              <a:rPr lang="en-US" sz="1400" dirty="0"/>
              <a:t>(1)+" "+</a:t>
            </a:r>
            <a:r>
              <a:rPr lang="en-US" sz="1400" dirty="0" err="1"/>
              <a:t>rs.getString</a:t>
            </a:r>
            <a:r>
              <a:rPr lang="en-US" sz="1400" dirty="0"/>
              <a:t>(2));</a:t>
            </a:r>
          </a:p>
          <a:p>
            <a:r>
              <a:rPr lang="en-US" sz="1400" dirty="0"/>
              <a:t>    </a:t>
            </a:r>
            <a:r>
              <a:rPr lang="el-GR" sz="1400" dirty="0"/>
              <a:t>}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rs.close</a:t>
            </a:r>
            <a:r>
              <a:rPr lang="en-US" sz="1400" dirty="0"/>
              <a:t>();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cst.close</a:t>
            </a:r>
            <a:r>
              <a:rPr lang="en-US" sz="1400" dirty="0"/>
              <a:t>();</a:t>
            </a:r>
          </a:p>
          <a:p>
            <a:r>
              <a:rPr lang="en-US" sz="1400" dirty="0"/>
              <a:t>  } catch (Exception ex) {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ex.printStackTrace</a:t>
            </a:r>
            <a:r>
              <a:rPr lang="en-US" sz="1400" dirty="0"/>
              <a:t>();</a:t>
            </a:r>
          </a:p>
          <a:p>
            <a:r>
              <a:rPr lang="en-US" sz="1400" dirty="0"/>
              <a:t>  </a:t>
            </a:r>
            <a:r>
              <a:rPr lang="el-GR" sz="1400" dirty="0"/>
              <a:t>}</a:t>
            </a:r>
          </a:p>
          <a:p>
            <a:r>
              <a:rPr lang="el-GR" sz="1400" dirty="0"/>
              <a:t>}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02158" y="6470903"/>
            <a:ext cx="566927" cy="836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599931" y="6947154"/>
            <a:ext cx="973074" cy="335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590026" y="6938009"/>
            <a:ext cx="992505" cy="353695"/>
          </a:xfrm>
          <a:custGeom>
            <a:avLst/>
            <a:gdLst/>
            <a:ahLst/>
            <a:cxnLst/>
            <a:rect l="l" t="t" r="r" b="b"/>
            <a:pathLst>
              <a:path w="992504" h="353695">
                <a:moveTo>
                  <a:pt x="992124" y="353568"/>
                </a:moveTo>
                <a:lnTo>
                  <a:pt x="992124" y="0"/>
                </a:lnTo>
                <a:lnTo>
                  <a:pt x="0" y="0"/>
                </a:lnTo>
                <a:lnTo>
                  <a:pt x="0" y="353568"/>
                </a:lnTo>
                <a:lnTo>
                  <a:pt x="5333" y="353568"/>
                </a:lnTo>
                <a:lnTo>
                  <a:pt x="5333" y="9144"/>
                </a:lnTo>
                <a:lnTo>
                  <a:pt x="9905" y="4572"/>
                </a:lnTo>
                <a:lnTo>
                  <a:pt x="9905" y="9144"/>
                </a:lnTo>
                <a:lnTo>
                  <a:pt x="982979" y="9144"/>
                </a:lnTo>
                <a:lnTo>
                  <a:pt x="982979" y="4572"/>
                </a:lnTo>
                <a:lnTo>
                  <a:pt x="987551" y="9144"/>
                </a:lnTo>
                <a:lnTo>
                  <a:pt x="987551" y="353568"/>
                </a:lnTo>
                <a:lnTo>
                  <a:pt x="992124" y="353568"/>
                </a:lnTo>
                <a:close/>
              </a:path>
              <a:path w="992504" h="353695">
                <a:moveTo>
                  <a:pt x="9905" y="9144"/>
                </a:moveTo>
                <a:lnTo>
                  <a:pt x="9905" y="4572"/>
                </a:lnTo>
                <a:lnTo>
                  <a:pt x="5333" y="9144"/>
                </a:lnTo>
                <a:lnTo>
                  <a:pt x="9905" y="9144"/>
                </a:lnTo>
                <a:close/>
              </a:path>
              <a:path w="992504" h="353695">
                <a:moveTo>
                  <a:pt x="9905" y="344424"/>
                </a:moveTo>
                <a:lnTo>
                  <a:pt x="9905" y="9144"/>
                </a:lnTo>
                <a:lnTo>
                  <a:pt x="5333" y="9144"/>
                </a:lnTo>
                <a:lnTo>
                  <a:pt x="5333" y="344424"/>
                </a:lnTo>
                <a:lnTo>
                  <a:pt x="9905" y="344424"/>
                </a:lnTo>
                <a:close/>
              </a:path>
              <a:path w="992504" h="353695">
                <a:moveTo>
                  <a:pt x="987551" y="344424"/>
                </a:moveTo>
                <a:lnTo>
                  <a:pt x="5333" y="344424"/>
                </a:lnTo>
                <a:lnTo>
                  <a:pt x="9905" y="348996"/>
                </a:lnTo>
                <a:lnTo>
                  <a:pt x="9905" y="353568"/>
                </a:lnTo>
                <a:lnTo>
                  <a:pt x="982979" y="353568"/>
                </a:lnTo>
                <a:lnTo>
                  <a:pt x="982979" y="348996"/>
                </a:lnTo>
                <a:lnTo>
                  <a:pt x="987551" y="344424"/>
                </a:lnTo>
                <a:close/>
              </a:path>
              <a:path w="992504" h="353695">
                <a:moveTo>
                  <a:pt x="9905" y="353568"/>
                </a:moveTo>
                <a:lnTo>
                  <a:pt x="9905" y="348996"/>
                </a:lnTo>
                <a:lnTo>
                  <a:pt x="5333" y="344424"/>
                </a:lnTo>
                <a:lnTo>
                  <a:pt x="5333" y="353568"/>
                </a:lnTo>
                <a:lnTo>
                  <a:pt x="9905" y="353568"/>
                </a:lnTo>
                <a:close/>
              </a:path>
              <a:path w="992504" h="353695">
                <a:moveTo>
                  <a:pt x="987551" y="9144"/>
                </a:moveTo>
                <a:lnTo>
                  <a:pt x="982979" y="4572"/>
                </a:lnTo>
                <a:lnTo>
                  <a:pt x="982979" y="9144"/>
                </a:lnTo>
                <a:lnTo>
                  <a:pt x="987551" y="9144"/>
                </a:lnTo>
                <a:close/>
              </a:path>
              <a:path w="992504" h="353695">
                <a:moveTo>
                  <a:pt x="987551" y="344424"/>
                </a:moveTo>
                <a:lnTo>
                  <a:pt x="987551" y="9144"/>
                </a:lnTo>
                <a:lnTo>
                  <a:pt x="982979" y="9144"/>
                </a:lnTo>
                <a:lnTo>
                  <a:pt x="982979" y="344424"/>
                </a:lnTo>
                <a:lnTo>
                  <a:pt x="987551" y="344424"/>
                </a:lnTo>
                <a:close/>
              </a:path>
              <a:path w="992504" h="353695">
                <a:moveTo>
                  <a:pt x="987551" y="353568"/>
                </a:moveTo>
                <a:lnTo>
                  <a:pt x="987551" y="344424"/>
                </a:lnTo>
                <a:lnTo>
                  <a:pt x="982979" y="348996"/>
                </a:lnTo>
                <a:lnTo>
                  <a:pt x="982979" y="353568"/>
                </a:lnTo>
                <a:lnTo>
                  <a:pt x="987551" y="3535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1170"/>
              </a:lnSpc>
            </a:pPr>
            <a:r>
              <a:rPr spc="-10" dirty="0"/>
              <a:t>Πολυτεχνείο </a:t>
            </a:r>
            <a:r>
              <a:rPr spc="-5" dirty="0"/>
              <a:t>Κρήτης </a:t>
            </a:r>
            <a:r>
              <a:rPr dirty="0"/>
              <a:t>– </a:t>
            </a:r>
            <a:r>
              <a:rPr spc="-25" dirty="0"/>
              <a:t>Τμήμα</a:t>
            </a:r>
            <a:r>
              <a:rPr spc="-75" dirty="0"/>
              <a:t> </a:t>
            </a:r>
            <a:r>
              <a:rPr dirty="0"/>
              <a:t>ΗΜΜΥ</a:t>
            </a:r>
          </a:p>
          <a:p>
            <a:pPr algn="ctr">
              <a:lnSpc>
                <a:spcPts val="1295"/>
              </a:lnSpc>
            </a:pPr>
            <a:r>
              <a:rPr dirty="0"/>
              <a:t>Εργαστήριο </a:t>
            </a:r>
            <a:r>
              <a:rPr spc="5" dirty="0"/>
              <a:t>∆ιανεμημένων </a:t>
            </a:r>
            <a:r>
              <a:rPr spc="-5" dirty="0"/>
              <a:t>Πληροφοριακών </a:t>
            </a:r>
            <a:r>
              <a:rPr spc="-10" dirty="0"/>
              <a:t>Συστημάτων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Εφαρμογών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5777" y="504650"/>
            <a:ext cx="8367395" cy="12824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834">
              <a:lnSpc>
                <a:spcPts val="5020"/>
              </a:lnSpc>
            </a:pPr>
            <a:r>
              <a:rPr dirty="0"/>
              <a:t>JDBC Example</a:t>
            </a:r>
            <a:r>
              <a:rPr spc="-114" dirty="0"/>
              <a:t> </a:t>
            </a:r>
            <a:r>
              <a:rPr lang="el-GR" spc="-114" dirty="0"/>
              <a:t>3</a:t>
            </a:r>
            <a:r>
              <a:rPr lang="en-US" dirty="0"/>
              <a:t>: </a:t>
            </a:r>
            <a:r>
              <a:rPr lang="el-GR" dirty="0"/>
              <a:t>Κλήση </a:t>
            </a:r>
            <a:r>
              <a:rPr lang="en-US" dirty="0"/>
              <a:t>Stored Procedure</a:t>
            </a:r>
            <a:endParaRPr dirty="0"/>
          </a:p>
        </p:txBody>
      </p:sp>
      <p:sp>
        <p:nvSpPr>
          <p:cNvPr id="22" name="Rectangle 21"/>
          <p:cNvSpPr/>
          <p:nvPr/>
        </p:nvSpPr>
        <p:spPr>
          <a:xfrm>
            <a:off x="1524000" y="2853265"/>
            <a:ext cx="8305800" cy="61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5071532" y="2709335"/>
            <a:ext cx="719668" cy="15239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648200" y="2297668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CallableStatement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l-GR">
                <a:solidFill>
                  <a:srgbClr val="FF0000"/>
                </a:solidFill>
              </a:rPr>
              <a:t>Για κλήση</a:t>
            </a:r>
            <a:r>
              <a:rPr lang="en-US">
                <a:solidFill>
                  <a:srgbClr val="FF0000"/>
                </a:solidFill>
              </a:rPr>
              <a:t> storedProcedure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43AB318-A988-48BE-AE9D-1DE8E1E9F179}"/>
              </a:ext>
            </a:extLst>
          </p:cNvPr>
          <p:cNvSpPr txBox="1"/>
          <p:nvPr/>
        </p:nvSpPr>
        <p:spPr>
          <a:xfrm>
            <a:off x="4648200" y="31242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>
                <a:solidFill>
                  <a:srgbClr val="FF0000"/>
                </a:solidFill>
              </a:rPr>
              <a:t>Αν δεν επιστρέφεται </a:t>
            </a:r>
            <a:r>
              <a:rPr lang="en-US">
                <a:solidFill>
                  <a:srgbClr val="FF0000"/>
                </a:solidFill>
              </a:rPr>
              <a:t>ResultSet, </a:t>
            </a:r>
            <a:r>
              <a:rPr lang="el-GR">
                <a:solidFill>
                  <a:srgbClr val="FF0000"/>
                </a:solidFill>
              </a:rPr>
              <a:t>καλέστε την </a:t>
            </a:r>
            <a:r>
              <a:rPr lang="en-US">
                <a:solidFill>
                  <a:srgbClr val="FF0000"/>
                </a:solidFill>
              </a:rPr>
              <a:t>execute()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</TotalTime>
  <Words>1186</Words>
  <Application>Microsoft Office PowerPoint</Application>
  <PresentationFormat>Custom</PresentationFormat>
  <Paragraphs>165</Paragraphs>
  <Slides>12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Arial Unicode MS</vt:lpstr>
      <vt:lpstr>Calibri</vt:lpstr>
      <vt:lpstr>Courier New</vt:lpstr>
      <vt:lpstr>Tahoma</vt:lpstr>
      <vt:lpstr>Times New Roman</vt:lpstr>
      <vt:lpstr>Verdana</vt:lpstr>
      <vt:lpstr>Wingdings</vt:lpstr>
      <vt:lpstr>Office Theme</vt:lpstr>
      <vt:lpstr>Βάσεις ∆εδομένων</vt:lpstr>
      <vt:lpstr>Database Connectivity - JDBC</vt:lpstr>
      <vt:lpstr>Τύποι ∆εδομένων - JDBC</vt:lpstr>
      <vt:lpstr>Βασικά βήματα χρήσης JDBC</vt:lpstr>
      <vt:lpstr>Συνδιαλλαγές</vt:lpstr>
      <vt:lpstr>Σύνδεση JDBC με PostgreSQL Server</vt:lpstr>
      <vt:lpstr>JDBC Example 1: SELECT Ερώτημα + Επεξεργασία Αποτελέσματος</vt:lpstr>
      <vt:lpstr>JDBC Example 2: Παραμετροποιημένα Ερωτήματα</vt:lpstr>
      <vt:lpstr>JDBC Example 3: Κλήση Stored Procedure</vt:lpstr>
      <vt:lpstr>Μεταδεδομένα</vt:lpstr>
      <vt:lpstr>Updates + Μεταβολή Σχήματος</vt:lpstr>
      <vt:lpstr>Postgres JDBC Driver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transJDBC [Compatibility Mode]</dc:title>
  <dc:creator>nikos</dc:creator>
  <cp:lastModifiedBy>Antonis Deligiannakis</cp:lastModifiedBy>
  <cp:revision>20</cp:revision>
  <dcterms:created xsi:type="dcterms:W3CDTF">2016-04-07T19:06:47Z</dcterms:created>
  <dcterms:modified xsi:type="dcterms:W3CDTF">2021-04-15T22:02:53Z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2015-05-25T00:00:00Z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2016-04-07T00:00:00Z</vt:filetime>
  </property>
</Properties>
</file>