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420" r:id="rId2"/>
    <p:sldId id="423" r:id="rId3"/>
    <p:sldId id="555" r:id="rId4"/>
    <p:sldId id="556" r:id="rId5"/>
    <p:sldId id="554" r:id="rId6"/>
    <p:sldId id="557" r:id="rId7"/>
    <p:sldId id="558" r:id="rId8"/>
    <p:sldId id="560" r:id="rId9"/>
    <p:sldId id="561" r:id="rId10"/>
    <p:sldId id="562" r:id="rId11"/>
    <p:sldId id="559" r:id="rId12"/>
    <p:sldId id="563" r:id="rId13"/>
    <p:sldId id="564" r:id="rId14"/>
    <p:sldId id="565" r:id="rId15"/>
    <p:sldId id="566" r:id="rId16"/>
    <p:sldId id="567" r:id="rId17"/>
    <p:sldId id="568" r:id="rId18"/>
    <p:sldId id="569" r:id="rId19"/>
    <p:sldId id="570" r:id="rId20"/>
    <p:sldId id="571" r:id="rId2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00"/>
    <a:srgbClr val="FF9900"/>
    <a:srgbClr val="FF9933"/>
    <a:srgbClr val="FF0000"/>
    <a:srgbClr val="FFCC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9" autoAdjust="0"/>
  </p:normalViewPr>
  <p:slideViewPr>
    <p:cSldViewPr>
      <p:cViewPr varScale="1">
        <p:scale>
          <a:sx n="78" d="100"/>
          <a:sy n="78" d="100"/>
        </p:scale>
        <p:origin x="15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chemeClr val="tx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3075" name="Freeform 3"/>
            <p:cNvSpPr>
              <a:spLocks/>
            </p:cNvSpPr>
            <p:nvPr/>
          </p:nvSpPr>
          <p:spPr bwMode="ltGray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solidFill>
              <a:srgbClr val="3366F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ltGray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725" tIns="41275" rIns="85725" bIns="412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725" tIns="41275" rIns="85725" bIns="412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5725" tIns="41275" rIns="85725" bIns="41275" numCol="1" anchor="ctr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bg1"/>
                </a:solidFill>
                <a:latin typeface="Times New Roman Greek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8459788" y="6248400"/>
            <a:ext cx="51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5725" tIns="41275" rIns="85725" bIns="41275" anchor="ctr"/>
          <a:lstStyle/>
          <a:p>
            <a:pPr algn="r">
              <a:defRPr/>
            </a:pPr>
            <a:fld id="{2EB3A818-DCA0-451C-A191-FD7F7FC22E39}" type="slidenum">
              <a:rPr lang="en-US" sz="1300">
                <a:solidFill>
                  <a:schemeClr val="bg1"/>
                </a:solidFill>
                <a:latin typeface="Times New Roman Greek" pitchFamily="18" charset="0"/>
              </a:rPr>
              <a:pPr algn="r">
                <a:defRPr/>
              </a:pPr>
              <a:t>‹#›</a:t>
            </a:fld>
            <a:endParaRPr lang="en-US" sz="1300" dirty="0">
              <a:solidFill>
                <a:schemeClr val="bg1"/>
              </a:solidFill>
              <a:latin typeface="Times New Roman Greek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6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6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6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66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66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66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66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66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5000"/>
        <a:buFont typeface="Monotype Sorts" pitchFamily="2" charset="2"/>
        <a:buChar char="u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5000"/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5000"/>
        <a:buFont typeface="Monotype Sorts" pitchFamily="2" charset="2"/>
        <a:buChar char="l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79388" y="1916113"/>
            <a:ext cx="8713787" cy="2952750"/>
          </a:xfrm>
        </p:spPr>
        <p:txBody>
          <a:bodyPr/>
          <a:lstStyle/>
          <a:p>
            <a:r>
              <a:rPr lang="el-GR" sz="4400" b="1">
                <a:solidFill>
                  <a:srgbClr val="FFFF00"/>
                </a:solidFill>
              </a:rPr>
              <a:t>Όψεις </a:t>
            </a:r>
            <a:r>
              <a:rPr lang="el-GR" sz="4400" b="1" dirty="0">
                <a:solidFill>
                  <a:srgbClr val="FFFF00"/>
                </a:solidFill>
              </a:rPr>
              <a:t>και Ασφάλεια</a:t>
            </a:r>
            <a:br>
              <a:rPr lang="el-GR" sz="4400" b="1">
                <a:solidFill>
                  <a:srgbClr val="FFFF00"/>
                </a:solidFill>
              </a:rPr>
            </a:br>
            <a:r>
              <a:rPr lang="en-US" sz="4400" b="1">
                <a:solidFill>
                  <a:srgbClr val="FFFF00"/>
                </a:solidFill>
              </a:rPr>
              <a:t>Views</a:t>
            </a:r>
            <a:r>
              <a:rPr lang="en-US" sz="4400" b="1" dirty="0">
                <a:solidFill>
                  <a:srgbClr val="FFFF00"/>
                </a:solidFill>
              </a:rPr>
              <a:t>,</a:t>
            </a:r>
            <a:r>
              <a:rPr lang="el-GR" sz="4400" b="1" dirty="0">
                <a:solidFill>
                  <a:srgbClr val="FFFF00"/>
                </a:solidFill>
              </a:rPr>
              <a:t> </a:t>
            </a:r>
            <a:r>
              <a:rPr lang="en-US" sz="4400" b="1" dirty="0">
                <a:solidFill>
                  <a:srgbClr val="FFFF00"/>
                </a:solidFill>
              </a:rPr>
              <a:t>Security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936104"/>
          </a:xfrm>
        </p:spPr>
        <p:txBody>
          <a:bodyPr/>
          <a:lstStyle/>
          <a:p>
            <a:r>
              <a:rPr lang="en-US" dirty="0"/>
              <a:t>Updatable Views</a:t>
            </a:r>
            <a:br>
              <a:rPr lang="el-GR" dirty="0"/>
            </a:br>
            <a:r>
              <a:rPr lang="el-GR" dirty="0"/>
              <a:t>Αυτόματα </a:t>
            </a:r>
            <a:r>
              <a:rPr lang="el-GR" dirty="0" err="1"/>
              <a:t>Ενημερώσιμες</a:t>
            </a:r>
            <a:r>
              <a:rPr lang="el-GR" dirty="0"/>
              <a:t> Όψεις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0072"/>
            <a:ext cx="8134672" cy="4899248"/>
          </a:xfrm>
        </p:spPr>
        <p:txBody>
          <a:bodyPr/>
          <a:lstStyle/>
          <a:p>
            <a:pPr marL="0" indent="0">
              <a:buNone/>
            </a:pPr>
            <a:r>
              <a:rPr lang="el-GR" sz="2800" dirty="0"/>
              <a:t>Στην </a:t>
            </a:r>
            <a:r>
              <a:rPr lang="en-US" sz="2800" dirty="0"/>
              <a:t>SQL2, </a:t>
            </a:r>
            <a:r>
              <a:rPr lang="el-GR" sz="2800" dirty="0"/>
              <a:t>ένα </a:t>
            </a:r>
            <a:r>
              <a:rPr lang="en-US" sz="2800" dirty="0"/>
              <a:t>VIEW </a:t>
            </a:r>
            <a:r>
              <a:rPr lang="el-GR" sz="2800" dirty="0"/>
              <a:t>μπορεί να ενημερωθεί αυτόματα αν:</a:t>
            </a:r>
            <a:endParaRPr lang="el-GR" sz="2400" dirty="0"/>
          </a:p>
          <a:p>
            <a:pPr marL="0" indent="0">
              <a:buFont typeface="Wingdings" pitchFamily="2" charset="2"/>
              <a:buChar char="q"/>
            </a:pPr>
            <a:r>
              <a:rPr lang="el-GR" sz="2400" dirty="0"/>
              <a:t> Υπάρχει μόνο 1 πίνακας στο </a:t>
            </a:r>
            <a:r>
              <a:rPr lang="en-US" sz="2400" dirty="0"/>
              <a:t>FROM, </a:t>
            </a:r>
            <a:r>
              <a:rPr lang="el-GR" sz="2400" dirty="0"/>
              <a:t>χωρίς </a:t>
            </a:r>
            <a:r>
              <a:rPr lang="en-US" sz="2400" dirty="0"/>
              <a:t>join</a:t>
            </a:r>
          </a:p>
          <a:p>
            <a:pPr marL="0" indent="0">
              <a:buFont typeface="Wingdings" pitchFamily="2" charset="2"/>
              <a:buChar char="q"/>
            </a:pPr>
            <a:r>
              <a:rPr lang="en-US" sz="2400" dirty="0"/>
              <a:t> </a:t>
            </a:r>
            <a:r>
              <a:rPr lang="el-GR" sz="2400" dirty="0"/>
              <a:t>Ο πίνακας του </a:t>
            </a:r>
            <a:r>
              <a:rPr lang="en-US" sz="2400" dirty="0"/>
              <a:t>FROM </a:t>
            </a:r>
            <a:r>
              <a:rPr lang="el-GR" sz="2400" dirty="0"/>
              <a:t>δεν υπάρχει σε </a:t>
            </a:r>
            <a:r>
              <a:rPr lang="en-US" sz="2400" dirty="0" err="1"/>
              <a:t>subquery</a:t>
            </a:r>
            <a:endParaRPr lang="en-US" sz="2400" dirty="0"/>
          </a:p>
          <a:p>
            <a:pPr marL="0" indent="0">
              <a:buFont typeface="Wingdings" pitchFamily="2" charset="2"/>
              <a:buChar char="q"/>
            </a:pPr>
            <a:r>
              <a:rPr lang="en-US" sz="2400" dirty="0"/>
              <a:t> </a:t>
            </a:r>
            <a:r>
              <a:rPr lang="el-GR" sz="2400" dirty="0"/>
              <a:t>Δεν υπάρχει </a:t>
            </a:r>
            <a:r>
              <a:rPr lang="en-US" sz="2400" dirty="0"/>
              <a:t>SELECT DISTINCT</a:t>
            </a:r>
          </a:p>
          <a:p>
            <a:pPr marL="0" indent="0">
              <a:buFont typeface="Wingdings" pitchFamily="2" charset="2"/>
              <a:buChar char="q"/>
            </a:pPr>
            <a:r>
              <a:rPr lang="en-US" sz="2400" dirty="0"/>
              <a:t> </a:t>
            </a:r>
            <a:r>
              <a:rPr lang="el-GR" sz="2400" dirty="0"/>
              <a:t>Δεν υπάρχει </a:t>
            </a:r>
            <a:r>
              <a:rPr lang="en-US" sz="2400" dirty="0"/>
              <a:t>GROUP BY</a:t>
            </a:r>
            <a:r>
              <a:rPr lang="el-GR" sz="2400" dirty="0"/>
              <a:t> ή </a:t>
            </a:r>
            <a:r>
              <a:rPr lang="en-US" sz="2400" dirty="0"/>
              <a:t>aggregates </a:t>
            </a:r>
            <a:r>
              <a:rPr lang="el-GR" sz="2400" dirty="0"/>
              <a:t>στο </a:t>
            </a:r>
            <a:r>
              <a:rPr lang="en-US" sz="2400" dirty="0"/>
              <a:t>SELECT</a:t>
            </a:r>
          </a:p>
          <a:p>
            <a:pPr marL="354013" indent="-354013">
              <a:buFont typeface="Wingdings" pitchFamily="2" charset="2"/>
              <a:buChar char="q"/>
            </a:pPr>
            <a:r>
              <a:rPr lang="el-GR" sz="2400" dirty="0"/>
              <a:t>Τα </a:t>
            </a:r>
            <a:r>
              <a:rPr lang="en-US" sz="2400" dirty="0"/>
              <a:t>attributes </a:t>
            </a:r>
            <a:r>
              <a:rPr lang="el-GR" sz="2400" dirty="0"/>
              <a:t>του πίνακα που ΔΕΝ επιλέγονται στο </a:t>
            </a:r>
            <a:r>
              <a:rPr lang="en-US" sz="2400" dirty="0"/>
              <a:t>SELECT </a:t>
            </a:r>
            <a:r>
              <a:rPr lang="el-GR" sz="2400" dirty="0"/>
              <a:t>πρέπει να επιτρέπουν </a:t>
            </a:r>
            <a:r>
              <a:rPr lang="en-US" sz="2400" dirty="0"/>
              <a:t>NULL </a:t>
            </a:r>
            <a:r>
              <a:rPr lang="el-GR" sz="2400" dirty="0"/>
              <a:t>ή να έχουν ορισμένες </a:t>
            </a:r>
            <a:r>
              <a:rPr lang="en-US" sz="2400" dirty="0"/>
              <a:t>default </a:t>
            </a:r>
            <a:r>
              <a:rPr lang="el-GR" sz="2400" dirty="0"/>
              <a:t>τιμές</a:t>
            </a:r>
          </a:p>
          <a:p>
            <a:pPr marL="754063" lvl="1" indent="-354013">
              <a:buFont typeface="Wingdings" pitchFamily="2" charset="2"/>
              <a:buChar char="q"/>
            </a:pPr>
            <a:r>
              <a:rPr lang="el-GR" sz="2000" dirty="0"/>
              <a:t>Γιατί; Σε </a:t>
            </a:r>
            <a:r>
              <a:rPr lang="en-US" sz="2000" dirty="0"/>
              <a:t>insert, </a:t>
            </a:r>
            <a:r>
              <a:rPr lang="el-GR" sz="2000" dirty="0" err="1"/>
              <a:t>ό,τι</a:t>
            </a:r>
            <a:r>
              <a:rPr lang="el-GR" sz="2000" dirty="0"/>
              <a:t> δεν περιλαμβάνεται στο </a:t>
            </a:r>
            <a:r>
              <a:rPr lang="en-US" sz="2000" dirty="0"/>
              <a:t>SELECT </a:t>
            </a:r>
            <a:r>
              <a:rPr lang="el-GR" sz="2000" dirty="0"/>
              <a:t>θα λάβει </a:t>
            </a:r>
            <a:r>
              <a:rPr lang="en-US" sz="2000" dirty="0"/>
              <a:t>default </a:t>
            </a:r>
            <a:r>
              <a:rPr lang="el-GR" sz="2000" dirty="0"/>
              <a:t>τιμή αν υπάρχει, αλλιώς </a:t>
            </a:r>
            <a:r>
              <a:rPr lang="en-US" sz="2000" dirty="0"/>
              <a:t>NULL</a:t>
            </a:r>
            <a:r>
              <a:rPr lang="el-GR" sz="2000" dirty="0"/>
              <a:t>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el-GR" dirty="0"/>
              <a:t>Και σε </a:t>
            </a:r>
            <a:r>
              <a:rPr lang="en-US" dirty="0"/>
              <a:t>non</a:t>
            </a:r>
            <a:r>
              <a:rPr lang="el-GR" dirty="0"/>
              <a:t> </a:t>
            </a:r>
            <a:r>
              <a:rPr lang="en-US" dirty="0"/>
              <a:t>Updatable Views</a:t>
            </a:r>
            <a:r>
              <a:rPr lang="el-GR" dirty="0"/>
              <a:t>;;;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134672" cy="489924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Μπορούμε σε όψεις που δεν είναι αυτόματα </a:t>
            </a:r>
            <a:r>
              <a:rPr lang="el-GR" dirty="0" err="1"/>
              <a:t>ενημερώσιμες</a:t>
            </a:r>
            <a:r>
              <a:rPr lang="el-GR" dirty="0"/>
              <a:t> να επιτρέψουμε </a:t>
            </a:r>
            <a:r>
              <a:rPr lang="en-US" dirty="0"/>
              <a:t>insert,</a:t>
            </a:r>
            <a:r>
              <a:rPr lang="el-GR" dirty="0"/>
              <a:t> </a:t>
            </a:r>
            <a:r>
              <a:rPr lang="en-US" dirty="0"/>
              <a:t>delete,</a:t>
            </a:r>
            <a:r>
              <a:rPr lang="el-GR" dirty="0"/>
              <a:t> </a:t>
            </a:r>
            <a:r>
              <a:rPr lang="en-US" dirty="0"/>
              <a:t>update </a:t>
            </a:r>
            <a:r>
              <a:rPr lang="el-GR" dirty="0"/>
              <a:t>με </a:t>
            </a:r>
            <a:r>
              <a:rPr lang="en-US" dirty="0"/>
              <a:t>INSTEAD OF triggers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/>
              <a:t>CREATE TRIGGER </a:t>
            </a:r>
            <a:r>
              <a:rPr lang="en-US" sz="2800" dirty="0" err="1"/>
              <a:t>propagate_modifications</a:t>
            </a:r>
            <a:r>
              <a:rPr lang="en-US" sz="2800" dirty="0"/>
              <a:t> 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INSTEAD OF INSERT OR DELETE ON </a:t>
            </a:r>
            <a:r>
              <a:rPr lang="en-US" sz="2800" dirty="0" err="1">
                <a:solidFill>
                  <a:srgbClr val="FFFF00"/>
                </a:solidFill>
              </a:rPr>
              <a:t>csApplicants</a:t>
            </a:r>
            <a:r>
              <a:rPr lang="en-US" sz="2800" dirty="0"/>
              <a:t> 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FOR EACH ROW </a:t>
            </a:r>
            <a:endParaRPr lang="el-GR" sz="2800" dirty="0"/>
          </a:p>
          <a:p>
            <a:pPr marL="0" indent="0">
              <a:buNone/>
            </a:pPr>
            <a:r>
              <a:rPr lang="en-US" sz="2800" dirty="0"/>
              <a:t>EXECUTE PROCEDURE </a:t>
            </a:r>
            <a:r>
              <a:rPr lang="en-US" sz="2800" dirty="0" err="1"/>
              <a:t>push_modifications</a:t>
            </a:r>
            <a:r>
              <a:rPr lang="en-US" sz="2800" dirty="0"/>
              <a:t>();</a:t>
            </a:r>
            <a:endParaRPr lang="el-GR" sz="28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sz="2800" dirty="0"/>
              <a:t>Σημείωση: Το ακόλουθο παράδειγμα υποθέτει ότι στην </a:t>
            </a:r>
            <a:r>
              <a:rPr lang="en-US" sz="2800" dirty="0"/>
              <a:t>Apply </a:t>
            </a:r>
            <a:r>
              <a:rPr lang="el-GR" sz="2800" dirty="0"/>
              <a:t>τα </a:t>
            </a:r>
            <a:r>
              <a:rPr lang="en-US" sz="2800" dirty="0" err="1"/>
              <a:t>cName</a:t>
            </a:r>
            <a:r>
              <a:rPr lang="en-US" sz="2800" dirty="0"/>
              <a:t> </a:t>
            </a:r>
            <a:r>
              <a:rPr lang="el-GR" sz="2800" dirty="0"/>
              <a:t>και </a:t>
            </a:r>
            <a:r>
              <a:rPr lang="en-US" sz="2800" dirty="0" err="1"/>
              <a:t>dec</a:t>
            </a:r>
            <a:r>
              <a:rPr lang="en-US" sz="2800" dirty="0"/>
              <a:t> </a:t>
            </a:r>
            <a:r>
              <a:rPr lang="el-GR" sz="2800" dirty="0"/>
              <a:t>μπορούν να είναι </a:t>
            </a:r>
            <a:r>
              <a:rPr lang="en-US" sz="2800" dirty="0"/>
              <a:t>NULL</a:t>
            </a:r>
            <a:endParaRPr lang="el-GR" sz="2800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576064"/>
          </a:xfrm>
        </p:spPr>
        <p:txBody>
          <a:bodyPr/>
          <a:lstStyle/>
          <a:p>
            <a:r>
              <a:rPr lang="el-GR" dirty="0"/>
              <a:t>Και σε </a:t>
            </a:r>
            <a:r>
              <a:rPr lang="en-US" dirty="0"/>
              <a:t>non</a:t>
            </a:r>
            <a:r>
              <a:rPr lang="el-GR" dirty="0"/>
              <a:t> </a:t>
            </a:r>
            <a:r>
              <a:rPr lang="en-US" dirty="0"/>
              <a:t>Updatable Views</a:t>
            </a:r>
            <a:r>
              <a:rPr lang="el-GR" dirty="0"/>
              <a:t>;;;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8134672" cy="4899248"/>
          </a:xfrm>
        </p:spPr>
        <p:txBody>
          <a:bodyPr/>
          <a:lstStyle/>
          <a:p>
            <a:pPr>
              <a:buNone/>
            </a:pPr>
            <a:r>
              <a:rPr lang="en-US" sz="2000" dirty="0"/>
              <a:t>CREATE OR REPLACE FUNCTION </a:t>
            </a:r>
            <a:r>
              <a:rPr lang="en-US" sz="2000" dirty="0" err="1"/>
              <a:t>push_modifications</a:t>
            </a:r>
            <a:r>
              <a:rPr lang="en-US" sz="2000" dirty="0"/>
              <a:t>()</a:t>
            </a:r>
          </a:p>
          <a:p>
            <a:pPr>
              <a:buNone/>
            </a:pPr>
            <a:r>
              <a:rPr lang="en-US" sz="2000" dirty="0"/>
              <a:t>  RETURNS trigger AS $BODY$</a:t>
            </a:r>
          </a:p>
          <a:p>
            <a:pPr>
              <a:buNone/>
            </a:pPr>
            <a:r>
              <a:rPr lang="en-US" sz="2000" dirty="0"/>
              <a:t>BEGIN</a:t>
            </a:r>
          </a:p>
          <a:p>
            <a:pPr>
              <a:buNone/>
            </a:pPr>
            <a:r>
              <a:rPr lang="en-US" sz="2000" dirty="0"/>
              <a:t>IF (TG_OP = 'DELETE') THEN</a:t>
            </a:r>
          </a:p>
          <a:p>
            <a:pPr>
              <a:buNone/>
            </a:pPr>
            <a:r>
              <a:rPr lang="en-US" sz="2000" dirty="0"/>
              <a:t>  DELETE FROM Apply   WHERE </a:t>
            </a:r>
            <a:r>
              <a:rPr lang="en-US" sz="2000" dirty="0" err="1"/>
              <a:t>sID</a:t>
            </a:r>
            <a:r>
              <a:rPr lang="en-US" sz="2000" dirty="0"/>
              <a:t> = OLD.id;  </a:t>
            </a:r>
          </a:p>
          <a:p>
            <a:pPr>
              <a:buNone/>
            </a:pPr>
            <a:r>
              <a:rPr lang="en-US" sz="2000" dirty="0"/>
              <a:t>  DELETE FROM Student WHERE </a:t>
            </a:r>
            <a:r>
              <a:rPr lang="en-US" sz="2000" dirty="0" err="1"/>
              <a:t>sID</a:t>
            </a:r>
            <a:r>
              <a:rPr lang="en-US" sz="2000" dirty="0"/>
              <a:t> = OLD.id;</a:t>
            </a:r>
          </a:p>
          <a:p>
            <a:pPr>
              <a:buNone/>
            </a:pPr>
            <a:r>
              <a:rPr lang="en-US" sz="2000" dirty="0"/>
              <a:t>  RETURN OLD;</a:t>
            </a:r>
          </a:p>
          <a:p>
            <a:pPr>
              <a:buNone/>
            </a:pPr>
            <a:r>
              <a:rPr lang="en-US" sz="2000" dirty="0"/>
              <a:t>END IF;</a:t>
            </a:r>
          </a:p>
          <a:p>
            <a:pPr>
              <a:buNone/>
            </a:pPr>
            <a:r>
              <a:rPr lang="en-US" sz="2000" dirty="0"/>
              <a:t>IF (TG_OP = 'INSERT') THEN</a:t>
            </a:r>
          </a:p>
          <a:p>
            <a:pPr>
              <a:buNone/>
            </a:pPr>
            <a:r>
              <a:rPr lang="en-US" sz="2000" dirty="0"/>
              <a:t>  INSERT INTO Student values(NEW.id, NEW.name, null, null);</a:t>
            </a:r>
          </a:p>
          <a:p>
            <a:pPr>
              <a:buNone/>
            </a:pPr>
            <a:r>
              <a:rPr lang="en-US" sz="2000" dirty="0"/>
              <a:t>  INSERT INTO Apply values(NEW.id, null, 'CS', null);</a:t>
            </a:r>
          </a:p>
          <a:p>
            <a:pPr>
              <a:buNone/>
            </a:pPr>
            <a:r>
              <a:rPr lang="en-US" sz="2000" dirty="0"/>
              <a:t>  RETURN NEW;</a:t>
            </a:r>
          </a:p>
          <a:p>
            <a:pPr>
              <a:buNone/>
            </a:pPr>
            <a:r>
              <a:rPr lang="en-US" sz="2000" dirty="0"/>
              <a:t>END IF;</a:t>
            </a:r>
          </a:p>
          <a:p>
            <a:pPr>
              <a:buNone/>
            </a:pPr>
            <a:r>
              <a:rPr lang="en-US" sz="2000" dirty="0"/>
              <a:t>END;</a:t>
            </a:r>
          </a:p>
          <a:p>
            <a:pPr>
              <a:buNone/>
            </a:pPr>
            <a:r>
              <a:rPr lang="en-US" sz="2000" dirty="0"/>
              <a:t>$BODY$</a:t>
            </a:r>
          </a:p>
          <a:p>
            <a:pPr>
              <a:buNone/>
            </a:pPr>
            <a:r>
              <a:rPr lang="en-US" sz="2000" dirty="0"/>
              <a:t>LANGUAGE </a:t>
            </a:r>
            <a:r>
              <a:rPr lang="en-US" sz="2000" dirty="0" err="1"/>
              <a:t>plpgsql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el-GR" dirty="0"/>
              <a:t>Παραδείγματα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134672" cy="489924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update </a:t>
            </a:r>
            <a:r>
              <a:rPr lang="en-US" dirty="0" err="1"/>
              <a:t>csApplicants</a:t>
            </a:r>
            <a:r>
              <a:rPr lang="el-GR" dirty="0"/>
              <a:t> </a:t>
            </a:r>
            <a:r>
              <a:rPr lang="en-US" dirty="0"/>
              <a:t>set id = 10</a:t>
            </a:r>
            <a:r>
              <a:rPr lang="el-GR" dirty="0"/>
              <a:t> </a:t>
            </a:r>
            <a:r>
              <a:rPr lang="en-US" dirty="0"/>
              <a:t>where id &lt; 5;</a:t>
            </a:r>
            <a:endParaRPr lang="el-GR" dirty="0"/>
          </a:p>
          <a:p>
            <a:pPr marL="0" indent="0">
              <a:buNone/>
            </a:pPr>
            <a:r>
              <a:rPr lang="el-GR" sz="2800" dirty="0"/>
              <a:t>Παίρνουμε σφάλμα γιατί δεν είναι </a:t>
            </a:r>
            <a:r>
              <a:rPr lang="en-US" sz="2800" dirty="0"/>
              <a:t>updatable </a:t>
            </a:r>
            <a:r>
              <a:rPr lang="el-GR" sz="2800" dirty="0"/>
              <a:t>και δεν έχουμε ορίσει </a:t>
            </a:r>
            <a:r>
              <a:rPr lang="en-US" sz="2800" dirty="0"/>
              <a:t>INSTEAD OF trigger </a:t>
            </a:r>
            <a:r>
              <a:rPr lang="el-GR" sz="2800" dirty="0"/>
              <a:t>για το </a:t>
            </a:r>
            <a:r>
              <a:rPr lang="en-US" sz="2800" dirty="0"/>
              <a:t>update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insert into </a:t>
            </a:r>
            <a:r>
              <a:rPr lang="en-US" dirty="0" err="1"/>
              <a:t>csApplicants</a:t>
            </a:r>
            <a:r>
              <a:rPr lang="en-US" dirty="0"/>
              <a:t> values(24, 'Dad');</a:t>
            </a:r>
            <a:endParaRPr lang="el-GR" dirty="0"/>
          </a:p>
          <a:p>
            <a:pPr marL="0" indent="0">
              <a:buNone/>
            </a:pPr>
            <a:r>
              <a:rPr lang="el-GR" sz="2800" dirty="0"/>
              <a:t>Προσθέτει το (2</a:t>
            </a:r>
            <a:r>
              <a:rPr lang="en-US" sz="2800" dirty="0"/>
              <a:t>4</a:t>
            </a:r>
            <a:r>
              <a:rPr lang="el-GR" sz="2800" dirty="0"/>
              <a:t>, </a:t>
            </a:r>
            <a:r>
              <a:rPr lang="en-US" sz="2800" dirty="0"/>
              <a:t>' Dad'</a:t>
            </a:r>
            <a:r>
              <a:rPr lang="el-GR" sz="2800" dirty="0"/>
              <a:t>, </a:t>
            </a:r>
            <a:r>
              <a:rPr lang="en-US" sz="2800" dirty="0"/>
              <a:t>null, null)</a:t>
            </a:r>
            <a:r>
              <a:rPr lang="el-GR" sz="2800" dirty="0"/>
              <a:t> στη </a:t>
            </a:r>
            <a:r>
              <a:rPr lang="en-US" sz="2800" dirty="0"/>
              <a:t>Student</a:t>
            </a:r>
          </a:p>
          <a:p>
            <a:pPr marL="0" indent="0">
              <a:buNone/>
            </a:pPr>
            <a:r>
              <a:rPr lang="el-GR" sz="2800" dirty="0"/>
              <a:t>Προσθέτει το (2</a:t>
            </a:r>
            <a:r>
              <a:rPr lang="en-US" sz="2800" dirty="0"/>
              <a:t>4</a:t>
            </a:r>
            <a:r>
              <a:rPr lang="el-GR" sz="2800" dirty="0"/>
              <a:t>, </a:t>
            </a:r>
            <a:r>
              <a:rPr lang="en-US" sz="2800" dirty="0"/>
              <a:t>null, 'CS', null)</a:t>
            </a:r>
            <a:r>
              <a:rPr lang="el-GR" sz="2800" dirty="0"/>
              <a:t> στην </a:t>
            </a:r>
            <a:r>
              <a:rPr lang="en-US" sz="2800" dirty="0"/>
              <a:t>Apply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delete from </a:t>
            </a:r>
            <a:r>
              <a:rPr lang="en-US" sz="2800" dirty="0" err="1"/>
              <a:t>csApplicants</a:t>
            </a:r>
            <a:r>
              <a:rPr lang="en-US" sz="2800" dirty="0"/>
              <a:t> where id=24;</a:t>
            </a:r>
          </a:p>
          <a:p>
            <a:pPr marL="0" indent="0">
              <a:buNone/>
            </a:pPr>
            <a:r>
              <a:rPr lang="el-GR" sz="2800" dirty="0"/>
              <a:t>Διαγράφει τα 2 </a:t>
            </a:r>
            <a:r>
              <a:rPr lang="en-US" sz="2800" dirty="0" err="1"/>
              <a:t>tuples</a:t>
            </a:r>
            <a:r>
              <a:rPr lang="en-US" sz="2800" dirty="0"/>
              <a:t> </a:t>
            </a:r>
            <a:r>
              <a:rPr lang="el-GR" sz="2800" dirty="0"/>
              <a:t>από </a:t>
            </a:r>
            <a:r>
              <a:rPr lang="en-US" sz="2800" dirty="0"/>
              <a:t>Student, Apply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79388" y="1916113"/>
            <a:ext cx="8713787" cy="2952750"/>
          </a:xfrm>
        </p:spPr>
        <p:txBody>
          <a:bodyPr/>
          <a:lstStyle/>
          <a:p>
            <a:r>
              <a:rPr lang="el-GR" sz="4400" b="1" dirty="0">
                <a:solidFill>
                  <a:srgbClr val="FFFF00"/>
                </a:solidFill>
              </a:rPr>
              <a:t>Δικαιώματα Χρηστών/Ασφάλεια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Δικαιώματα σε Χρήστες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569647" cy="5544616"/>
          </a:xfrm>
        </p:spPr>
        <p:txBody>
          <a:bodyPr/>
          <a:lstStyle/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l-GR" sz="2400" dirty="0">
                <a:ea typeface="+mn-ea"/>
                <a:cs typeface="+mn-cs"/>
              </a:rPr>
              <a:t>Οι πίνακες/όψεις ανήκουν σε αυτόν που τους δημιούργησε</a:t>
            </a: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l-GR" sz="2400" dirty="0">
                <a:ea typeface="+mn-ea"/>
                <a:cs typeface="+mn-cs"/>
              </a:rPr>
              <a:t>Ο ιδιοκτήτης μπορεί να αναθέσεις δικαιώματα </a:t>
            </a:r>
            <a:r>
              <a:rPr lang="en-US" sz="2400" dirty="0">
                <a:ea typeface="+mn-ea"/>
                <a:cs typeface="+mn-cs"/>
              </a:rPr>
              <a:t>(</a:t>
            </a:r>
            <a:r>
              <a:rPr lang="el-GR" sz="2400" dirty="0">
                <a:ea typeface="+mn-ea"/>
                <a:cs typeface="+mn-cs"/>
              </a:rPr>
              <a:t>όποια θέλει) σε άλλους χρήστες πάνω σε πίνακες και όψεις</a:t>
            </a: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endParaRPr lang="el-GR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n-US" sz="2400" dirty="0">
                <a:ea typeface="+mn-ea"/>
                <a:cs typeface="+mn-cs"/>
              </a:rPr>
              <a:t>SELECT </a:t>
            </a:r>
            <a:r>
              <a:rPr lang="el-GR" sz="2400" dirty="0">
                <a:ea typeface="+mn-ea"/>
                <a:cs typeface="+mn-cs"/>
              </a:rPr>
              <a:t>ή </a:t>
            </a:r>
            <a:r>
              <a:rPr lang="en-US" sz="2400" dirty="0">
                <a:ea typeface="+mn-ea"/>
                <a:cs typeface="+mn-cs"/>
              </a:rPr>
              <a:t>SELECT(A1, …, An) </a:t>
            </a:r>
            <a:endParaRPr lang="el-GR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	Σκεφτείτε το σαν </a:t>
            </a:r>
            <a:r>
              <a:rPr lang="en-US" sz="2400" dirty="0">
                <a:ea typeface="+mn-ea"/>
                <a:cs typeface="+mn-cs"/>
              </a:rPr>
              <a:t>read </a:t>
            </a:r>
            <a:r>
              <a:rPr lang="el-GR" sz="2400" dirty="0">
                <a:ea typeface="+mn-ea"/>
                <a:cs typeface="+mn-cs"/>
              </a:rPr>
              <a:t>όλων των </a:t>
            </a:r>
            <a:r>
              <a:rPr lang="en-US" sz="2400" dirty="0" err="1">
                <a:ea typeface="+mn-ea"/>
                <a:cs typeface="+mn-cs"/>
              </a:rPr>
              <a:t>tuples</a:t>
            </a:r>
            <a:r>
              <a:rPr lang="el-GR" sz="2400" dirty="0">
                <a:ea typeface="+mn-ea"/>
                <a:cs typeface="+mn-cs"/>
              </a:rPr>
              <a:t> ή μόνο ορισμένων </a:t>
            </a:r>
            <a:r>
              <a:rPr lang="en-US" sz="2400" dirty="0">
                <a:ea typeface="+mn-ea"/>
                <a:cs typeface="+mn-cs"/>
              </a:rPr>
              <a:t>attributes </a:t>
            </a:r>
            <a:r>
              <a:rPr lang="el-GR" sz="2400" dirty="0">
                <a:ea typeface="+mn-ea"/>
                <a:cs typeface="+mn-cs"/>
              </a:rPr>
              <a:t>σε όλα τα </a:t>
            </a:r>
            <a:r>
              <a:rPr lang="en-US" sz="2400" dirty="0" err="1">
                <a:ea typeface="+mn-ea"/>
                <a:cs typeface="+mn-cs"/>
              </a:rPr>
              <a:t>tuples</a:t>
            </a: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n-US" sz="2400" dirty="0"/>
              <a:t>INSERT </a:t>
            </a:r>
            <a:r>
              <a:rPr lang="el-GR" sz="2400" dirty="0"/>
              <a:t>ή </a:t>
            </a:r>
            <a:r>
              <a:rPr lang="en-US" sz="2400" dirty="0"/>
              <a:t>INSERT(A1, …, An) </a:t>
            </a: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n-US" sz="2400" dirty="0"/>
              <a:t>UPDATE </a:t>
            </a:r>
            <a:r>
              <a:rPr lang="el-GR" sz="2400" dirty="0"/>
              <a:t>ή </a:t>
            </a:r>
            <a:r>
              <a:rPr lang="en-US" sz="2400" dirty="0"/>
              <a:t>UPDATE(A1, …, An) </a:t>
            </a: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n-US" sz="2400" dirty="0">
                <a:ea typeface="+mn-ea"/>
                <a:cs typeface="+mn-cs"/>
              </a:rPr>
              <a:t>DELETE</a:t>
            </a: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endParaRPr lang="en-US" sz="2400" dirty="0">
              <a:ea typeface="+mn-ea"/>
              <a:cs typeface="+mn-cs"/>
            </a:endParaRP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Πιο συνηθισμένο είναι να μην περιορίζουμε τα δικαιώματα σε συγκεκριμένα </a:t>
            </a:r>
            <a:r>
              <a:rPr lang="en-US" sz="2400" dirty="0">
                <a:ea typeface="+mn-ea"/>
                <a:cs typeface="+mn-cs"/>
              </a:rPr>
              <a:t>attributes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Παράδειγμα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569647" cy="5544616"/>
          </a:xfrm>
        </p:spPr>
        <p:txBody>
          <a:bodyPr/>
          <a:lstStyle/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DELETE FROM STUDENT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WHERE </a:t>
            </a:r>
            <a:r>
              <a:rPr lang="en-US" sz="2400" dirty="0" err="1">
                <a:ea typeface="+mn-ea"/>
                <a:cs typeface="+mn-cs"/>
              </a:rPr>
              <a:t>sID</a:t>
            </a:r>
            <a:r>
              <a:rPr lang="en-US" sz="2400" dirty="0">
                <a:ea typeface="+mn-ea"/>
                <a:cs typeface="+mn-cs"/>
              </a:rPr>
              <a:t> in (SELECT </a:t>
            </a:r>
            <a:r>
              <a:rPr lang="en-US" sz="2400" dirty="0" err="1">
                <a:ea typeface="+mn-ea"/>
                <a:cs typeface="+mn-cs"/>
              </a:rPr>
              <a:t>APPLY.sID</a:t>
            </a:r>
            <a:r>
              <a:rPr lang="en-US" sz="2400" dirty="0">
                <a:ea typeface="+mn-ea"/>
                <a:cs typeface="+mn-cs"/>
              </a:rPr>
              <a:t> FROM APPLY 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			    WHERE </a:t>
            </a:r>
            <a:r>
              <a:rPr lang="en-US" sz="2400" dirty="0" err="1">
                <a:ea typeface="+mn-ea"/>
                <a:cs typeface="+mn-cs"/>
              </a:rPr>
              <a:t>APPLY.sID</a:t>
            </a:r>
            <a:r>
              <a:rPr lang="en-US" sz="2400" dirty="0">
                <a:ea typeface="+mn-ea"/>
                <a:cs typeface="+mn-cs"/>
              </a:rPr>
              <a:t>= </a:t>
            </a:r>
            <a:r>
              <a:rPr lang="en-US" sz="2400" dirty="0" err="1">
                <a:ea typeface="+mn-ea"/>
                <a:cs typeface="+mn-cs"/>
              </a:rPr>
              <a:t>STUDENT.sID</a:t>
            </a:r>
            <a:r>
              <a:rPr lang="en-US" sz="2400" dirty="0">
                <a:ea typeface="+mn-ea"/>
                <a:cs typeface="+mn-cs"/>
              </a:rPr>
              <a:t> AND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				       </a:t>
            </a:r>
            <a:r>
              <a:rPr lang="en-US" sz="2400" dirty="0" err="1">
                <a:ea typeface="+mn-ea"/>
                <a:cs typeface="+mn-cs"/>
              </a:rPr>
              <a:t>cName</a:t>
            </a:r>
            <a:r>
              <a:rPr lang="en-US" sz="2400" dirty="0">
                <a:ea typeface="+mn-ea"/>
                <a:cs typeface="+mn-cs"/>
              </a:rPr>
              <a:t> = ‘TUC’)</a:t>
            </a: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Τι δικαιώματα χρειάζεται ένας χρήστης;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STUDENT: DELETE </a:t>
            </a:r>
            <a:r>
              <a:rPr lang="el-GR" sz="2400" dirty="0">
                <a:ea typeface="+mn-ea"/>
                <a:cs typeface="+mn-cs"/>
              </a:rPr>
              <a:t>και </a:t>
            </a:r>
            <a:r>
              <a:rPr lang="en-US" sz="2400" dirty="0">
                <a:ea typeface="+mn-ea"/>
                <a:cs typeface="+mn-cs"/>
              </a:rPr>
              <a:t>SELECT (</a:t>
            </a:r>
            <a:r>
              <a:rPr lang="el-GR" sz="2400" dirty="0">
                <a:ea typeface="+mn-ea"/>
                <a:cs typeface="+mn-cs"/>
              </a:rPr>
              <a:t>για να διαβάσει τ</a:t>
            </a:r>
            <a:r>
              <a:rPr lang="en-US" sz="2400" dirty="0">
                <a:ea typeface="+mn-ea"/>
                <a:cs typeface="+mn-cs"/>
              </a:rPr>
              <a:t>o </a:t>
            </a:r>
            <a:r>
              <a:rPr lang="en-US" sz="2400" dirty="0" err="1">
                <a:ea typeface="+mn-ea"/>
                <a:cs typeface="+mn-cs"/>
              </a:rPr>
              <a:t>sID</a:t>
            </a:r>
            <a:r>
              <a:rPr lang="en-US" sz="2400" dirty="0">
                <a:ea typeface="+mn-ea"/>
                <a:cs typeface="+mn-cs"/>
              </a:rPr>
              <a:t>)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APPLY: SELECT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Παράδειγμα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569647" cy="5544616"/>
          </a:xfrm>
        </p:spPr>
        <p:txBody>
          <a:bodyPr/>
          <a:lstStyle/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Πώς επιτρέπουμε σε κάποιον να βλέπει δεδομένα μόνο φοιτητών που έχουν κάνει αίτηση στο </a:t>
            </a:r>
            <a:r>
              <a:rPr lang="en-US" sz="2400" dirty="0">
                <a:ea typeface="+mn-ea"/>
                <a:cs typeface="+mn-cs"/>
              </a:rPr>
              <a:t>TUC;</a:t>
            </a:r>
          </a:p>
          <a:p>
            <a:pPr marL="400050" lvl="1" indent="-40005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Απάντηση: Όταν θέλουμε υποσύνολο </a:t>
            </a:r>
            <a:r>
              <a:rPr lang="en-US" sz="2400" dirty="0" err="1">
                <a:ea typeface="+mn-ea"/>
                <a:cs typeface="+mn-cs"/>
              </a:rPr>
              <a:t>tuples</a:t>
            </a:r>
            <a:r>
              <a:rPr lang="en-US" sz="2400" dirty="0">
                <a:ea typeface="+mn-ea"/>
                <a:cs typeface="+mn-cs"/>
              </a:rPr>
              <a:t> </a:t>
            </a:r>
            <a:r>
              <a:rPr lang="el-GR" sz="2400" dirty="0">
                <a:ea typeface="+mn-ea"/>
                <a:cs typeface="+mn-cs"/>
              </a:rPr>
              <a:t>μιας σχέσης, οι όψεις 	  </a:t>
            </a:r>
          </a:p>
          <a:p>
            <a:pPr marL="400050" lvl="1" indent="-40005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		       είναι λύση</a:t>
            </a: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endParaRPr lang="el-GR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CREATE VIEW </a:t>
            </a:r>
            <a:r>
              <a:rPr lang="en-US" sz="2400" dirty="0" err="1">
                <a:ea typeface="+mn-ea"/>
                <a:cs typeface="+mn-cs"/>
              </a:rPr>
              <a:t>tucStudents</a:t>
            </a:r>
            <a:r>
              <a:rPr lang="en-US" sz="2400" dirty="0">
                <a:ea typeface="+mn-ea"/>
                <a:cs typeface="+mn-cs"/>
              </a:rPr>
              <a:t> AS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SELECT * FROM STUDENT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WHERE </a:t>
            </a:r>
            <a:r>
              <a:rPr lang="en-US" sz="2400" dirty="0" err="1">
                <a:ea typeface="+mn-ea"/>
                <a:cs typeface="+mn-cs"/>
              </a:rPr>
              <a:t>sID</a:t>
            </a:r>
            <a:r>
              <a:rPr lang="en-US" sz="2400" dirty="0">
                <a:ea typeface="+mn-ea"/>
                <a:cs typeface="+mn-cs"/>
              </a:rPr>
              <a:t> in (SELECT </a:t>
            </a:r>
            <a:r>
              <a:rPr lang="en-US" sz="2400" dirty="0" err="1">
                <a:ea typeface="+mn-ea"/>
                <a:cs typeface="+mn-cs"/>
              </a:rPr>
              <a:t>APPLY.sID</a:t>
            </a:r>
            <a:r>
              <a:rPr lang="en-US" sz="2400" dirty="0">
                <a:ea typeface="+mn-ea"/>
                <a:cs typeface="+mn-cs"/>
              </a:rPr>
              <a:t> FROM APPLY 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			    WHERE </a:t>
            </a:r>
            <a:r>
              <a:rPr lang="en-US" sz="2400" dirty="0" err="1">
                <a:ea typeface="+mn-ea"/>
                <a:cs typeface="+mn-cs"/>
              </a:rPr>
              <a:t>APPLY.sID</a:t>
            </a:r>
            <a:r>
              <a:rPr lang="en-US" sz="2400" dirty="0">
                <a:ea typeface="+mn-ea"/>
                <a:cs typeface="+mn-cs"/>
              </a:rPr>
              <a:t>= </a:t>
            </a:r>
            <a:r>
              <a:rPr lang="en-US" sz="2400" dirty="0" err="1">
                <a:ea typeface="+mn-ea"/>
                <a:cs typeface="+mn-cs"/>
              </a:rPr>
              <a:t>STUDENT.sID</a:t>
            </a:r>
            <a:r>
              <a:rPr lang="en-US" sz="2400" dirty="0">
                <a:ea typeface="+mn-ea"/>
                <a:cs typeface="+mn-cs"/>
              </a:rPr>
              <a:t> AND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				       </a:t>
            </a:r>
            <a:r>
              <a:rPr lang="en-US" sz="2400" dirty="0" err="1">
                <a:ea typeface="+mn-ea"/>
                <a:cs typeface="+mn-cs"/>
              </a:rPr>
              <a:t>cName</a:t>
            </a:r>
            <a:r>
              <a:rPr lang="en-US" sz="2400" dirty="0">
                <a:ea typeface="+mn-ea"/>
                <a:cs typeface="+mn-cs"/>
              </a:rPr>
              <a:t> = ‘TUC’)</a:t>
            </a: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Μετά δίνουμε </a:t>
            </a:r>
            <a:r>
              <a:rPr lang="en-US" sz="2400" dirty="0">
                <a:ea typeface="+mn-ea"/>
                <a:cs typeface="+mn-cs"/>
              </a:rPr>
              <a:t>SELECT </a:t>
            </a:r>
            <a:r>
              <a:rPr lang="el-GR" sz="2400" dirty="0">
                <a:ea typeface="+mn-ea"/>
                <a:cs typeface="+mn-cs"/>
              </a:rPr>
              <a:t>δικαιώματα στην </a:t>
            </a:r>
            <a:r>
              <a:rPr lang="en-US" sz="2400" dirty="0" err="1">
                <a:ea typeface="+mn-ea"/>
                <a:cs typeface="+mn-cs"/>
              </a:rPr>
              <a:t>tucStudents</a:t>
            </a:r>
            <a:endParaRPr lang="en-US" sz="2400" dirty="0"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Παροχή Δικαιωμάτων: </a:t>
            </a:r>
            <a:r>
              <a:rPr lang="en-US" sz="3600" dirty="0">
                <a:solidFill>
                  <a:srgbClr val="FFFF00"/>
                </a:solidFill>
              </a:rPr>
              <a:t>GRANT</a:t>
            </a:r>
            <a:endParaRPr lang="el-GR" sz="3600" dirty="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569647" cy="5544616"/>
          </a:xfrm>
        </p:spPr>
        <p:txBody>
          <a:bodyPr/>
          <a:lstStyle/>
          <a:p>
            <a:pPr marL="400050" lvl="1" indent="-400050">
              <a:buSzPct val="85000"/>
              <a:buNone/>
              <a:defRPr/>
            </a:pPr>
            <a:r>
              <a:rPr lang="en-US" sz="2400">
                <a:ea typeface="+mn-ea"/>
                <a:cs typeface="+mn-cs"/>
              </a:rPr>
              <a:t>GRANT privileges </a:t>
            </a:r>
            <a:r>
              <a:rPr lang="en-US" sz="2400" dirty="0">
                <a:ea typeface="+mn-ea"/>
                <a:cs typeface="+mn-cs"/>
              </a:rPr>
              <a:t>on R TO users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GRANT ALL PRIVILEGES on R to </a:t>
            </a:r>
            <a:r>
              <a:rPr lang="en-US" sz="2400" dirty="0" err="1">
                <a:ea typeface="+mn-ea"/>
                <a:cs typeface="+mn-cs"/>
              </a:rPr>
              <a:t>adeli</a:t>
            </a:r>
            <a:r>
              <a:rPr lang="en-US" sz="2400" dirty="0">
                <a:ea typeface="+mn-ea"/>
                <a:cs typeface="+mn-cs"/>
              </a:rPr>
              <a:t>;  --</a:t>
            </a:r>
            <a:r>
              <a:rPr lang="el-GR" sz="2400" dirty="0">
                <a:ea typeface="+mn-ea"/>
                <a:cs typeface="+mn-cs"/>
              </a:rPr>
              <a:t> όχι διαθέσιμο παντού</a:t>
            </a: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GRANT SELECT, INSERT, UPDATE, DELETE 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ON Student  TO </a:t>
            </a:r>
            <a:r>
              <a:rPr lang="en-US" sz="2400" dirty="0" err="1"/>
              <a:t>adeli</a:t>
            </a:r>
            <a:r>
              <a:rPr lang="en-US" sz="2400" dirty="0"/>
              <a:t>;</a:t>
            </a: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GRANT SELECT ON College TO public;   ---</a:t>
            </a:r>
            <a:r>
              <a:rPr lang="el-GR" sz="2400" dirty="0"/>
              <a:t> δικαίωμα</a:t>
            </a:r>
            <a:r>
              <a:rPr lang="en-US" sz="2400" dirty="0"/>
              <a:t> </a:t>
            </a:r>
            <a:r>
              <a:rPr lang="el-GR" sz="2400" dirty="0"/>
              <a:t>σε όλους</a:t>
            </a:r>
            <a:endParaRPr lang="en-US" sz="2400" dirty="0"/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 </a:t>
            </a: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Αν δώσουμε ένα δικαίωμα σε ένα χρήστη, μπορεί αυτός με τη σειρά του να το δώσει σε άλλους; Επιλογή </a:t>
            </a:r>
            <a:r>
              <a:rPr lang="en-US" sz="2400" dirty="0">
                <a:ea typeface="+mn-ea"/>
                <a:cs typeface="+mn-cs"/>
              </a:rPr>
              <a:t>WITH GRANT OPTION</a:t>
            </a:r>
            <a:endParaRPr lang="el-GR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GRANT SELECT, INSERT, UPDATE, DELETE 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ON Student  TO </a:t>
            </a:r>
            <a:r>
              <a:rPr lang="en-US" sz="2400" dirty="0" err="1"/>
              <a:t>adeli</a:t>
            </a:r>
            <a:endParaRPr lang="en-US" sz="2400" dirty="0"/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WITH GRANT OPTION;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Ανάκληση Δικαιωμάτων: </a:t>
            </a:r>
            <a:r>
              <a:rPr lang="en-US" sz="3600" dirty="0">
                <a:solidFill>
                  <a:srgbClr val="FFFF00"/>
                </a:solidFill>
              </a:rPr>
              <a:t>REVOKE</a:t>
            </a:r>
            <a:endParaRPr lang="el-GR" sz="3600" dirty="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569647" cy="5544616"/>
          </a:xfrm>
        </p:spPr>
        <p:txBody>
          <a:bodyPr/>
          <a:lstStyle/>
          <a:p>
            <a:pPr marL="400050" lvl="1" indent="-400050">
              <a:buSzPct val="85000"/>
              <a:buNone/>
              <a:defRPr/>
            </a:pPr>
            <a:r>
              <a:rPr lang="en-US" sz="2400">
                <a:ea typeface="+mn-ea"/>
                <a:cs typeface="+mn-cs"/>
              </a:rPr>
              <a:t>REVOKE privileges </a:t>
            </a:r>
            <a:r>
              <a:rPr lang="en-US" sz="2400" dirty="0">
                <a:ea typeface="+mn-ea"/>
                <a:cs typeface="+mn-cs"/>
              </a:rPr>
              <a:t>on R FROM users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ea typeface="+mn-ea"/>
                <a:cs typeface="+mn-cs"/>
              </a:rPr>
              <a:t>[CASCADE | RESRICT]</a:t>
            </a: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REVOKE DELETE ON Student FROM </a:t>
            </a:r>
            <a:r>
              <a:rPr lang="en-US" sz="2400" dirty="0" err="1"/>
              <a:t>adeli</a:t>
            </a:r>
            <a:r>
              <a:rPr lang="en-US" sz="2400" dirty="0"/>
              <a:t>;</a:t>
            </a: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Η παραπάνω εντολή θα αποτύχει αν ο </a:t>
            </a:r>
            <a:r>
              <a:rPr lang="en-US" sz="2400" dirty="0" err="1">
                <a:ea typeface="+mn-ea"/>
                <a:cs typeface="+mn-cs"/>
              </a:rPr>
              <a:t>adeli</a:t>
            </a:r>
            <a:r>
              <a:rPr lang="en-US" sz="2400" dirty="0">
                <a:ea typeface="+mn-ea"/>
                <a:cs typeface="+mn-cs"/>
              </a:rPr>
              <a:t> </a:t>
            </a:r>
            <a:r>
              <a:rPr lang="el-GR" sz="2400" dirty="0">
                <a:ea typeface="+mn-ea"/>
                <a:cs typeface="+mn-cs"/>
              </a:rPr>
              <a:t>είχε μεταδώσει το δικαίωμα σε άλλον</a:t>
            </a:r>
          </a:p>
          <a:p>
            <a:pPr marL="400050" lvl="1" indent="-400050">
              <a:buSzPct val="85000"/>
              <a:buNone/>
              <a:defRPr/>
            </a:pPr>
            <a:endParaRPr lang="el-GR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REVOKE DELETE ON Student FROM </a:t>
            </a:r>
            <a:r>
              <a:rPr lang="en-US" sz="2400" dirty="0" err="1"/>
              <a:t>adeli</a:t>
            </a:r>
            <a:r>
              <a:rPr lang="el-GR" sz="2400" dirty="0"/>
              <a:t> </a:t>
            </a:r>
            <a:r>
              <a:rPr lang="en-US" sz="2400" dirty="0"/>
              <a:t>CASCADE;</a:t>
            </a:r>
          </a:p>
          <a:p>
            <a:pPr marL="0" lvl="1" indent="0">
              <a:buSzPct val="85000"/>
              <a:buNone/>
              <a:defRPr/>
            </a:pPr>
            <a:r>
              <a:rPr lang="el-GR" sz="2400" dirty="0"/>
              <a:t>Η παραπάνω εντολή θα αφαιρέσει το δικαίωμα </a:t>
            </a:r>
            <a:r>
              <a:rPr lang="en-US" sz="2400" dirty="0"/>
              <a:t>DELETE </a:t>
            </a:r>
            <a:r>
              <a:rPr lang="el-GR" sz="2400" dirty="0"/>
              <a:t>από τον </a:t>
            </a:r>
            <a:r>
              <a:rPr lang="en-US" sz="2400" dirty="0" err="1"/>
              <a:t>adeli</a:t>
            </a:r>
            <a:r>
              <a:rPr lang="en-US" sz="2400" dirty="0"/>
              <a:t> </a:t>
            </a:r>
            <a:r>
              <a:rPr lang="el-GR" sz="2400" dirty="0"/>
              <a:t>ΚΑΙ από όσους το έχει μεταδώσει αν ΔΕΝ το έχουν λάβει το ίδιο δικαίωμα και από κάπου αλλού</a:t>
            </a: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792832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Όψεις (</a:t>
            </a:r>
            <a:r>
              <a:rPr lang="en-US" sz="3600" dirty="0">
                <a:solidFill>
                  <a:srgbClr val="FFFF00"/>
                </a:solidFill>
              </a:rPr>
              <a:t>Views)</a:t>
            </a:r>
            <a:r>
              <a:rPr lang="el-GR" sz="3600" dirty="0">
                <a:solidFill>
                  <a:srgbClr val="FFFF00"/>
                </a:solidFill>
              </a:rPr>
              <a:t> – Τι Είναι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353425" cy="4114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l-GR" sz="2400" dirty="0"/>
              <a:t>Μία όψη επιτρέπει να εκφράσεις ως πίνακα το αποτέλεσμα ενός </a:t>
            </a:r>
            <a:r>
              <a:rPr lang="en-US" sz="2400" dirty="0"/>
              <a:t>SQL </a:t>
            </a:r>
            <a:r>
              <a:rPr lang="el-GR" sz="2400" dirty="0"/>
              <a:t>ερωτήματος</a:t>
            </a:r>
          </a:p>
          <a:p>
            <a:pPr marL="400050" lvl="1" indent="0">
              <a:buFont typeface="Monotype Sorts" pitchFamily="2" charset="2"/>
              <a:buNone/>
              <a:defRPr/>
            </a:pPr>
            <a:r>
              <a:rPr lang="el-GR" sz="2000" dirty="0"/>
              <a:t>Μια όψη μπορεί να χρησιμοποιηθεί ως πίνακας σε άλλα ερωτήματα</a:t>
            </a:r>
          </a:p>
          <a:p>
            <a:pPr marL="400050" lvl="1" indent="0">
              <a:buFont typeface="Monotype Sorts" pitchFamily="2" charset="2"/>
              <a:buNone/>
              <a:defRPr/>
            </a:pPr>
            <a:endParaRPr lang="el-GR" sz="2000" dirty="0"/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/>
              <a:t>CREATE VIEW </a:t>
            </a:r>
            <a:r>
              <a:rPr lang="en-US" sz="2000" dirty="0" err="1"/>
              <a:t>viewName</a:t>
            </a:r>
            <a:r>
              <a:rPr lang="en-US" sz="2000" dirty="0"/>
              <a:t>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/>
              <a:t>SQL </a:t>
            </a:r>
            <a:r>
              <a:rPr lang="el-GR" sz="2000" dirty="0"/>
              <a:t>Ερώτημα</a:t>
            </a:r>
          </a:p>
          <a:p>
            <a:pPr marL="0" lvl="1" indent="0">
              <a:buFont typeface="Monotype Sorts" pitchFamily="2" charset="2"/>
              <a:buNone/>
              <a:defRPr/>
            </a:pPr>
            <a:endParaRPr lang="el-GR" sz="2000" dirty="0"/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l-GR" sz="2000" dirty="0"/>
              <a:t>Παραδείγματα: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/>
              <a:t>CREATE VIEW </a:t>
            </a:r>
            <a:r>
              <a:rPr lang="en-US" sz="2000" dirty="0" err="1"/>
              <a:t>topStudents</a:t>
            </a:r>
            <a:r>
              <a:rPr lang="en-US" sz="2000" dirty="0"/>
              <a:t>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/>
              <a:t>SELECT * FROM Student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/>
              <a:t>WHERE </a:t>
            </a:r>
            <a:r>
              <a:rPr lang="en-US" sz="2000" dirty="0" err="1"/>
              <a:t>gpa</a:t>
            </a:r>
            <a:r>
              <a:rPr lang="en-US" sz="2000" dirty="0"/>
              <a:t> &gt; 3.8</a:t>
            </a:r>
          </a:p>
          <a:p>
            <a:pPr marL="0" lvl="1" indent="0">
              <a:buFont typeface="Monotype Sorts" pitchFamily="2" charset="2"/>
              <a:buNone/>
              <a:defRPr/>
            </a:pPr>
            <a:endParaRPr lang="en-US" sz="2000" dirty="0"/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/>
              <a:t>CREATE VIEW </a:t>
            </a:r>
            <a:r>
              <a:rPr lang="en-US" sz="2000" dirty="0" err="1"/>
              <a:t>topCSApplicants</a:t>
            </a:r>
            <a:r>
              <a:rPr lang="en-US" sz="2000" dirty="0"/>
              <a:t>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/>
              <a:t>SELECT * FROM </a:t>
            </a:r>
            <a:r>
              <a:rPr lang="en-US" sz="2000" dirty="0" err="1"/>
              <a:t>csApplicants</a:t>
            </a:r>
            <a:endParaRPr lang="en-US" sz="2000" dirty="0"/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/>
              <a:t>WHERE id in (SELECT </a:t>
            </a:r>
            <a:r>
              <a:rPr lang="en-US" sz="2000" dirty="0" err="1"/>
              <a:t>sID</a:t>
            </a:r>
            <a:r>
              <a:rPr lang="en-US" sz="2000" dirty="0"/>
              <a:t> from </a:t>
            </a:r>
            <a:r>
              <a:rPr lang="en-US" sz="2000" dirty="0" err="1"/>
              <a:t>topStudents</a:t>
            </a:r>
            <a:r>
              <a:rPr lang="en-US" sz="2000" dirty="0"/>
              <a:t>)</a:t>
            </a:r>
          </a:p>
          <a:p>
            <a:pPr marL="0" lvl="1" indent="0">
              <a:buFont typeface="Monotype Sorts" pitchFamily="2" charset="2"/>
              <a:buNone/>
              <a:defRPr/>
            </a:pPr>
            <a:endParaRPr lang="en-US" sz="2000" dirty="0"/>
          </a:p>
          <a:p>
            <a:pPr marL="0" lvl="1" indent="0">
              <a:buFont typeface="Monotype Sorts" pitchFamily="2" charset="2"/>
              <a:buNone/>
              <a:defRPr/>
            </a:pPr>
            <a:endParaRPr lang="el-GR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2418334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CREATE VIEW </a:t>
            </a:r>
            <a:r>
              <a:rPr lang="en-US" sz="2000" dirty="0" err="1">
                <a:solidFill>
                  <a:srgbClr val="FFFF00"/>
                </a:solidFill>
              </a:rPr>
              <a:t>viewName</a:t>
            </a:r>
            <a:r>
              <a:rPr lang="el-GR" sz="2000" dirty="0">
                <a:solidFill>
                  <a:srgbClr val="FFFF00"/>
                </a:solidFill>
              </a:rPr>
              <a:t>(Α1,…,Α</a:t>
            </a:r>
            <a:r>
              <a:rPr lang="en-US" sz="2000" dirty="0">
                <a:solidFill>
                  <a:srgbClr val="FFFF00"/>
                </a:solidFill>
              </a:rPr>
              <a:t>n)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SQL </a:t>
            </a:r>
            <a:r>
              <a:rPr lang="el-GR" sz="2000" dirty="0">
                <a:solidFill>
                  <a:srgbClr val="FFFF00"/>
                </a:solidFill>
              </a:rPr>
              <a:t>Ερώτημα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1520" y="2348880"/>
            <a:ext cx="3600400" cy="864096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" name="Rectangle 16"/>
          <p:cNvSpPr/>
          <p:nvPr/>
        </p:nvSpPr>
        <p:spPr bwMode="auto">
          <a:xfrm>
            <a:off x="3851920" y="2348880"/>
            <a:ext cx="4824536" cy="864096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57032" y="3861048"/>
            <a:ext cx="3600400" cy="1368152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 bwMode="auto">
          <a:xfrm>
            <a:off x="3757432" y="3861048"/>
            <a:ext cx="5292080" cy="1368152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CREATE VIEW </a:t>
            </a:r>
            <a:r>
              <a:rPr lang="en-US" sz="2000" dirty="0" err="1">
                <a:solidFill>
                  <a:srgbClr val="FFFF00"/>
                </a:solidFill>
              </a:rPr>
              <a:t>csApplicants</a:t>
            </a:r>
            <a:r>
              <a:rPr lang="en-US" sz="2000" dirty="0">
                <a:solidFill>
                  <a:srgbClr val="FFFF00"/>
                </a:solidFill>
              </a:rPr>
              <a:t>(id, name)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SELECT DISTINCT </a:t>
            </a:r>
            <a:r>
              <a:rPr lang="en-US" sz="2000" dirty="0" err="1">
                <a:solidFill>
                  <a:srgbClr val="FFFF00"/>
                </a:solidFill>
              </a:rPr>
              <a:t>S.sID</a:t>
            </a:r>
            <a:r>
              <a:rPr lang="en-US" sz="2000" dirty="0">
                <a:solidFill>
                  <a:srgbClr val="FFFF00"/>
                </a:solidFill>
              </a:rPr>
              <a:t>, </a:t>
            </a:r>
            <a:r>
              <a:rPr lang="en-US" sz="2000" dirty="0" err="1">
                <a:solidFill>
                  <a:srgbClr val="FFFF00"/>
                </a:solidFill>
              </a:rPr>
              <a:t>S.sName</a:t>
            </a:r>
            <a:endParaRPr lang="en-US" sz="2000" dirty="0">
              <a:solidFill>
                <a:srgbClr val="FFFF00"/>
              </a:solidFill>
            </a:endParaRP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FROM Student S, Apply A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WHERE </a:t>
            </a:r>
            <a:r>
              <a:rPr lang="en-US" sz="2000" dirty="0" err="1">
                <a:solidFill>
                  <a:srgbClr val="FFFF00"/>
                </a:solidFill>
              </a:rPr>
              <a:t>S.sID</a:t>
            </a:r>
            <a:r>
              <a:rPr lang="en-US" sz="2000" dirty="0">
                <a:solidFill>
                  <a:srgbClr val="FFFF00"/>
                </a:solidFill>
              </a:rPr>
              <a:t> = </a:t>
            </a:r>
            <a:r>
              <a:rPr lang="en-US" sz="2000" dirty="0" err="1">
                <a:solidFill>
                  <a:srgbClr val="FFFF00"/>
                </a:solidFill>
              </a:rPr>
              <a:t>A.sID</a:t>
            </a:r>
            <a:r>
              <a:rPr lang="en-US" sz="2000" dirty="0">
                <a:solidFill>
                  <a:srgbClr val="FFFF00"/>
                </a:solidFill>
              </a:rPr>
              <a:t> AND major=‘CS’</a:t>
            </a:r>
            <a:endParaRPr lang="el-GR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299096" y="5373216"/>
            <a:ext cx="3131840" cy="1296144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SELECT * 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FROM </a:t>
            </a:r>
            <a:r>
              <a:rPr lang="en-US" sz="2000" dirty="0" err="1">
                <a:solidFill>
                  <a:srgbClr val="FFFF00"/>
                </a:solidFill>
              </a:rPr>
              <a:t>csApplicants</a:t>
            </a:r>
            <a:endParaRPr lang="el-GR" sz="2000" dirty="0">
              <a:solidFill>
                <a:srgbClr val="FFFF00"/>
              </a:solidFill>
            </a:endParaRPr>
          </a:p>
          <a:p>
            <a:pPr marL="0" lvl="1" indent="0">
              <a:buFont typeface="Monotype Sorts" pitchFamily="2" charset="2"/>
              <a:buNone/>
              <a:defRPr/>
            </a:pPr>
            <a:endParaRPr lang="el-GR" sz="2000" dirty="0">
              <a:solidFill>
                <a:srgbClr val="FFFF00"/>
              </a:solidFill>
            </a:endParaRP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DROP VIEW </a:t>
            </a:r>
            <a:r>
              <a:rPr lang="en-US" sz="2000" dirty="0" err="1">
                <a:solidFill>
                  <a:srgbClr val="FFFF00"/>
                </a:solidFill>
              </a:rPr>
              <a:t>csApplicants</a:t>
            </a:r>
            <a:endParaRPr lang="el-GR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179512" y="5373216"/>
            <a:ext cx="5112568" cy="1296144"/>
          </a:xfrm>
          <a:prstGeom prst="rect">
            <a:avLst/>
          </a:prstGeom>
          <a:noFill/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Ίσως Χρειαστείτε στην </a:t>
            </a:r>
            <a:r>
              <a:rPr lang="en-US" sz="3600" dirty="0" err="1">
                <a:solidFill>
                  <a:srgbClr val="FFFF00"/>
                </a:solidFill>
              </a:rPr>
              <a:t>PostgreSQL</a:t>
            </a:r>
            <a:endParaRPr lang="el-GR" sz="3600" dirty="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569647" cy="5544616"/>
          </a:xfrm>
        </p:spPr>
        <p:txBody>
          <a:bodyPr/>
          <a:lstStyle/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grant all privileges on database </a:t>
            </a:r>
            <a:r>
              <a:rPr lang="en-US" sz="2400" dirty="0" err="1"/>
              <a:t>dbname</a:t>
            </a:r>
            <a:r>
              <a:rPr lang="en-US" sz="2400" dirty="0"/>
              <a:t> to </a:t>
            </a:r>
            <a:r>
              <a:rPr lang="en-US" sz="2400" dirty="0" err="1"/>
              <a:t>adeli</a:t>
            </a:r>
            <a:r>
              <a:rPr lang="en-US" sz="2400" dirty="0"/>
              <a:t>; </a:t>
            </a:r>
            <a:endParaRPr lang="el-GR" sz="2400" dirty="0"/>
          </a:p>
          <a:p>
            <a:pPr marL="400050" lvl="1" indent="-40005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Δίνει δικαιώματα </a:t>
            </a:r>
            <a:r>
              <a:rPr lang="en-US" sz="2400" dirty="0">
                <a:ea typeface="+mn-ea"/>
                <a:cs typeface="+mn-cs"/>
              </a:rPr>
              <a:t>CREATE, CONNECT</a:t>
            </a: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GRANT ALL PRIVILEGES ON ALL TABLES 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IN SCHEMA public 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TO </a:t>
            </a:r>
            <a:r>
              <a:rPr lang="en-US" sz="2400" dirty="0" err="1"/>
              <a:t>adeli</a:t>
            </a:r>
            <a:r>
              <a:rPr lang="en-US" sz="2400" dirty="0"/>
              <a:t>;</a:t>
            </a: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Δίνει </a:t>
            </a:r>
            <a:r>
              <a:rPr lang="en-US" sz="2400" dirty="0">
                <a:ea typeface="+mn-ea"/>
                <a:cs typeface="+mn-cs"/>
              </a:rPr>
              <a:t>SELECT, INSERT, DELETE, UPDATE </a:t>
            </a:r>
            <a:r>
              <a:rPr lang="el-GR" sz="2400" dirty="0">
                <a:ea typeface="+mn-ea"/>
                <a:cs typeface="+mn-cs"/>
              </a:rPr>
              <a:t>και πολλά άλλα, όπως </a:t>
            </a:r>
            <a:r>
              <a:rPr lang="en-US" sz="2400" dirty="0">
                <a:ea typeface="+mn-ea"/>
                <a:cs typeface="+mn-cs"/>
              </a:rPr>
              <a:t>EXECUTE </a:t>
            </a:r>
            <a:r>
              <a:rPr lang="el-GR" sz="2400" dirty="0">
                <a:ea typeface="+mn-ea"/>
                <a:cs typeface="+mn-cs"/>
              </a:rPr>
              <a:t>σε </a:t>
            </a:r>
            <a:r>
              <a:rPr lang="en-US" sz="2400" dirty="0">
                <a:ea typeface="+mn-ea"/>
                <a:cs typeface="+mn-cs"/>
              </a:rPr>
              <a:t>FUNCTIONS</a:t>
            </a:r>
            <a:r>
              <a:rPr lang="el-GR" sz="2400" dirty="0">
                <a:ea typeface="+mn-ea"/>
                <a:cs typeface="+mn-cs"/>
              </a:rPr>
              <a:t>…</a:t>
            </a: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Τα παραπάνω επηρεάζουν πίνακες που ΗΔΗ ΥΠΑΡΧΟΥΝ</a:t>
            </a:r>
          </a:p>
          <a:p>
            <a:pPr marL="400050" lvl="1" indent="-40005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Για μελλοντικούς πίνακες…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ALTER DEFAULT PRIVILEGES IN SCHEMA public 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/>
              <a:t>GRANT SELECT ON TABLES TO </a:t>
            </a:r>
            <a:r>
              <a:rPr lang="en-US" sz="2400" dirty="0" err="1"/>
              <a:t>adeli</a:t>
            </a:r>
            <a:r>
              <a:rPr lang="en-US" sz="2400" dirty="0"/>
              <a:t>;</a:t>
            </a:r>
            <a:endParaRPr lang="en-US" sz="2400" dirty="0"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864840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Όψεις (</a:t>
            </a:r>
            <a:r>
              <a:rPr lang="en-US" sz="3600" dirty="0">
                <a:solidFill>
                  <a:srgbClr val="FFFF00"/>
                </a:solidFill>
              </a:rPr>
              <a:t>Views)</a:t>
            </a:r>
            <a:r>
              <a:rPr lang="el-GR" sz="3600" dirty="0">
                <a:solidFill>
                  <a:srgbClr val="FFFF00"/>
                </a:solidFill>
              </a:rPr>
              <a:t> – Γιατί Είναι Χρήσιμες;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712"/>
            <a:ext cx="8353425" cy="5761310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  <a:defRPr/>
            </a:pPr>
            <a:r>
              <a:rPr lang="el-GR" sz="2400" dirty="0"/>
              <a:t> Διευκολύνουν την έκφραση άλλων ερωτημάτων</a:t>
            </a:r>
          </a:p>
          <a:p>
            <a:pPr marL="265113" indent="-265113">
              <a:buFont typeface="Wingdings" pitchFamily="2" charset="2"/>
              <a:buChar char="Ø"/>
              <a:defRPr/>
            </a:pPr>
            <a:endParaRPr lang="el-GR" sz="1800" dirty="0"/>
          </a:p>
          <a:p>
            <a:pPr marL="265113" indent="-265113">
              <a:buFont typeface="Wingdings" pitchFamily="2" charset="2"/>
              <a:buChar char="Ø"/>
              <a:defRPr/>
            </a:pPr>
            <a:r>
              <a:rPr lang="el-GR" sz="2400" dirty="0"/>
              <a:t>Σκεφτείτε ότι το σχήμα μιας βάσης μπορεί να περιέχει &gt;100 πίνακες</a:t>
            </a:r>
          </a:p>
          <a:p>
            <a:pPr marL="665163" lvl="1" indent="-265113">
              <a:buFont typeface="Wingdings" pitchFamily="2" charset="2"/>
              <a:buChar char="Ø"/>
              <a:defRPr/>
            </a:pPr>
            <a:r>
              <a:rPr lang="el-GR" sz="2000" dirty="0"/>
              <a:t>Χρήστες μπορεί να ενδιαφέρονται (ή θέλουμε) να δούνε μόνο τμήμα της</a:t>
            </a:r>
          </a:p>
          <a:p>
            <a:pPr marL="665163" lvl="1" indent="-265113">
              <a:buFont typeface="Wingdings" pitchFamily="2" charset="2"/>
              <a:buChar char="Ø"/>
              <a:defRPr/>
            </a:pPr>
            <a:r>
              <a:rPr lang="el-GR" sz="2000" dirty="0"/>
              <a:t>Πχ, το τμήμα εξυπηρέτησης πελατών να βλέπει μόνο στοιχεία πελατών, παράπονα και αναφορές βλαβών</a:t>
            </a:r>
          </a:p>
          <a:p>
            <a:pPr marL="665163" lvl="1" indent="-265113">
              <a:buNone/>
              <a:defRPr/>
            </a:pPr>
            <a:r>
              <a:rPr lang="el-GR" sz="2000" dirty="0"/>
              <a:t> </a:t>
            </a:r>
            <a:endParaRPr lang="en-US" sz="2000" dirty="0"/>
          </a:p>
          <a:p>
            <a:pPr marL="265113" indent="-265113">
              <a:buFont typeface="Wingdings" pitchFamily="2" charset="2"/>
              <a:buChar char="Ø"/>
              <a:defRPr/>
            </a:pPr>
            <a:r>
              <a:rPr lang="el-GR" sz="2400" dirty="0"/>
              <a:t>Οι όψεις επιτρέπουν τον περιορισμό των δεδομένων που βλέπουν κάποιοι χρήστες</a:t>
            </a:r>
          </a:p>
          <a:p>
            <a:pPr marL="665163" lvl="1" indent="-265113">
              <a:buFont typeface="Wingdings" pitchFamily="2" charset="2"/>
              <a:buChar char="Ø"/>
              <a:defRPr/>
            </a:pPr>
            <a:r>
              <a:rPr lang="el-GR" sz="2000" dirty="0"/>
              <a:t>Για ευκολία ή για λόγους ασφάλειας</a:t>
            </a:r>
          </a:p>
          <a:p>
            <a:pPr marL="665163" lvl="1" indent="-265113">
              <a:buFont typeface="Wingdings" pitchFamily="2" charset="2"/>
              <a:buChar char="Ø"/>
              <a:defRPr/>
            </a:pPr>
            <a:r>
              <a:rPr lang="el-GR" sz="2000" dirty="0"/>
              <a:t>Μπορεί ένας χρήστης να έχει δικαιώματα σε ένα </a:t>
            </a:r>
            <a:r>
              <a:rPr lang="en-US" sz="2000" dirty="0"/>
              <a:t>view, </a:t>
            </a:r>
            <a:r>
              <a:rPr lang="el-GR" sz="2000" dirty="0"/>
              <a:t>αλλά όχι απευθείας στους πίνακες από τους οποίους υπολογίζεται</a:t>
            </a:r>
          </a:p>
          <a:p>
            <a:pPr marL="665163" lvl="1" indent="-265113">
              <a:buFont typeface="Wingdings" pitchFamily="2" charset="2"/>
              <a:buChar char="Ø"/>
              <a:defRPr/>
            </a:pPr>
            <a:r>
              <a:rPr lang="el-GR" sz="2000" dirty="0"/>
              <a:t>Δεν είναι το ίδιο με το να δίνεις δικαιώματα σε πίνακες</a:t>
            </a:r>
          </a:p>
          <a:p>
            <a:pPr marL="1076325" lvl="2" indent="-276225">
              <a:buFont typeface="Wingdings" pitchFamily="2" charset="2"/>
              <a:buChar char="Ø"/>
              <a:defRPr/>
            </a:pPr>
            <a:r>
              <a:rPr lang="el-GR" sz="1600" dirty="0"/>
              <a:t>Μπορείς να επιτρέψεις σε ένα χρήστη να βλέπει πληροφορία που παράγεται από ορισμένες πλειάδες ενός πίνακα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n-US" sz="3600" dirty="0">
                <a:solidFill>
                  <a:srgbClr val="FFFF00"/>
                </a:solidFill>
              </a:rPr>
              <a:t>Virtual </a:t>
            </a:r>
            <a:r>
              <a:rPr lang="el-GR" sz="3600" dirty="0">
                <a:solidFill>
                  <a:srgbClr val="FFFF00"/>
                </a:solidFill>
              </a:rPr>
              <a:t>και </a:t>
            </a:r>
            <a:r>
              <a:rPr lang="en-US" sz="3600" dirty="0">
                <a:solidFill>
                  <a:srgbClr val="FFFF00"/>
                </a:solidFill>
              </a:rPr>
              <a:t>Materialized Views</a:t>
            </a:r>
            <a:endParaRPr lang="el-GR" sz="3600" dirty="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569647" cy="5544616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l-GR" sz="2400" dirty="0"/>
              <a:t>Υπάρχουν 2 είδη όψεων με διαφορετικά χαρακτηριστικά</a:t>
            </a: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n-US" sz="2400" dirty="0">
                <a:ea typeface="+mn-ea"/>
                <a:cs typeface="+mn-cs"/>
              </a:rPr>
              <a:t>Virtual views (</a:t>
            </a:r>
            <a:r>
              <a:rPr lang="el-GR" sz="2400" dirty="0">
                <a:ea typeface="+mn-ea"/>
                <a:cs typeface="+mn-cs"/>
              </a:rPr>
              <a:t>εικονικές όψεις)</a:t>
            </a:r>
          </a:p>
          <a:p>
            <a:pPr marL="800100" lvl="2" indent="-400050">
              <a:buSzPct val="85000"/>
              <a:buFont typeface="Wingdings" pitchFamily="2" charset="2"/>
              <a:buChar char="Ø"/>
              <a:defRPr/>
            </a:pPr>
            <a:r>
              <a:rPr lang="el-GR" sz="2000" dirty="0">
                <a:ea typeface="+mn-ea"/>
                <a:cs typeface="+mn-cs"/>
              </a:rPr>
              <a:t>Εκφράζονται ως </a:t>
            </a:r>
            <a:r>
              <a:rPr lang="en-US" sz="2000" dirty="0">
                <a:ea typeface="+mn-ea"/>
                <a:cs typeface="+mn-cs"/>
              </a:rPr>
              <a:t>SQL </a:t>
            </a:r>
            <a:r>
              <a:rPr lang="el-GR" sz="2000" dirty="0">
                <a:ea typeface="+mn-ea"/>
                <a:cs typeface="+mn-cs"/>
              </a:rPr>
              <a:t>ερώτημα αλλά το αποτέλεσμά τους ΔΕΝ αποθηκεύεται ως πίνακας στη βάση</a:t>
            </a:r>
            <a:endParaRPr lang="en-US" sz="2000" dirty="0">
              <a:ea typeface="+mn-ea"/>
              <a:cs typeface="+mn-cs"/>
            </a:endParaRPr>
          </a:p>
          <a:p>
            <a:pPr marL="800100" lvl="2" indent="-400050">
              <a:buSzPct val="85000"/>
              <a:buFont typeface="Wingdings" pitchFamily="2" charset="2"/>
              <a:buChar char="Ø"/>
              <a:defRPr/>
            </a:pPr>
            <a:r>
              <a:rPr lang="el-GR" sz="2000" dirty="0">
                <a:ea typeface="+mn-ea"/>
                <a:cs typeface="+mn-cs"/>
              </a:rPr>
              <a:t>Μπορείς όμως να τις χρησιμοποιείς σε ερωτήματα ή για τον ορισμό άλλων </a:t>
            </a:r>
            <a:r>
              <a:rPr lang="en-US" sz="2000" dirty="0">
                <a:ea typeface="+mn-ea"/>
                <a:cs typeface="+mn-cs"/>
              </a:rPr>
              <a:t>views</a:t>
            </a:r>
          </a:p>
          <a:p>
            <a:pPr marL="800100" lvl="2" indent="-400050">
              <a:buSzPct val="85000"/>
              <a:buFont typeface="Wingdings" pitchFamily="2" charset="2"/>
              <a:buChar char="Ø"/>
              <a:defRPr/>
            </a:pPr>
            <a:r>
              <a:rPr lang="el-GR" sz="2000" dirty="0">
                <a:ea typeface="+mn-ea"/>
                <a:cs typeface="+mn-cs"/>
              </a:rPr>
              <a:t>Κατά την εκτέλεση του ερωτήματος, ο </a:t>
            </a:r>
            <a:r>
              <a:rPr lang="en-US" sz="2000" dirty="0">
                <a:ea typeface="+mn-ea"/>
                <a:cs typeface="+mn-cs"/>
              </a:rPr>
              <a:t>optimizer </a:t>
            </a:r>
            <a:r>
              <a:rPr lang="el-GR" sz="2000" dirty="0">
                <a:ea typeface="+mn-ea"/>
                <a:cs typeface="+mn-cs"/>
              </a:rPr>
              <a:t>μετασχηματίζει το ερώτημα σε ένα που αποτελείται από τους </a:t>
            </a:r>
            <a:r>
              <a:rPr lang="el-GR" sz="2000" b="1" u="sng" dirty="0">
                <a:ea typeface="+mn-ea"/>
                <a:cs typeface="+mn-cs"/>
              </a:rPr>
              <a:t>πίνακες βάσης (</a:t>
            </a:r>
            <a:r>
              <a:rPr lang="en-US" sz="2000" b="1" u="sng" dirty="0">
                <a:ea typeface="+mn-ea"/>
                <a:cs typeface="+mn-cs"/>
              </a:rPr>
              <a:t>base tables)</a:t>
            </a:r>
            <a:r>
              <a:rPr lang="el-GR" sz="2000" dirty="0">
                <a:ea typeface="+mn-ea"/>
                <a:cs typeface="+mn-cs"/>
              </a:rPr>
              <a:t> της όψης</a:t>
            </a:r>
            <a:endParaRPr lang="en-US" sz="2000" dirty="0">
              <a:ea typeface="+mn-ea"/>
              <a:cs typeface="+mn-cs"/>
            </a:endParaRPr>
          </a:p>
          <a:p>
            <a:pPr marL="1257300" lvl="3" indent="-400050">
              <a:buSzPct val="85000"/>
              <a:buFont typeface="Wingdings" pitchFamily="2" charset="2"/>
              <a:buChar char="Ø"/>
              <a:defRPr/>
            </a:pPr>
            <a:r>
              <a:rPr lang="el-GR" sz="1800" dirty="0">
                <a:ea typeface="+mn-ea"/>
                <a:cs typeface="+mn-cs"/>
              </a:rPr>
              <a:t>Οι πίνακες βάσης είναι οι πίνακες από τους οποίους τελικά υπολογίζεται η όψη</a:t>
            </a:r>
            <a:endParaRPr lang="el-GR" sz="1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endParaRPr lang="en-US" sz="1000" dirty="0">
              <a:ea typeface="+mn-ea"/>
              <a:cs typeface="+mn-cs"/>
            </a:endParaRP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n-US" sz="2400" dirty="0">
                <a:ea typeface="+mn-ea"/>
                <a:cs typeface="+mn-cs"/>
              </a:rPr>
              <a:t>Materialized Views (</a:t>
            </a:r>
            <a:r>
              <a:rPr lang="el-GR" sz="2400" dirty="0">
                <a:ea typeface="+mn-ea"/>
                <a:cs typeface="+mn-cs"/>
              </a:rPr>
              <a:t>υλοποιημένες όψεις): </a:t>
            </a:r>
          </a:p>
          <a:p>
            <a:pPr marL="800100" lvl="2" indent="-400050">
              <a:buSzPct val="85000"/>
              <a:buFont typeface="Wingdings" pitchFamily="2" charset="2"/>
              <a:buChar char="Ø"/>
              <a:defRPr/>
            </a:pPr>
            <a:r>
              <a:rPr lang="el-GR" sz="2000" dirty="0">
                <a:ea typeface="+mn-ea"/>
                <a:cs typeface="+mn-cs"/>
              </a:rPr>
              <a:t>Υπολογίζουν και αποθηκεύουν το αποτέλεσμα τους ως πίνακα στη βάση</a:t>
            </a:r>
          </a:p>
          <a:p>
            <a:pPr marL="800100" lvl="2" indent="-400050">
              <a:buSzPct val="85000"/>
              <a:buFont typeface="Wingdings" pitchFamily="2" charset="2"/>
              <a:buChar char="Ø"/>
              <a:defRPr/>
            </a:pPr>
            <a:r>
              <a:rPr lang="el-GR" sz="2000" dirty="0">
                <a:ea typeface="+mn-ea"/>
                <a:cs typeface="+mn-cs"/>
              </a:rPr>
              <a:t>Αποδοτικά σε ερωτήματα, αλλά θέματα με ενημερώσεις…</a:t>
            </a:r>
          </a:p>
          <a:p>
            <a:pPr marL="1257300" lvl="3" indent="-400050">
              <a:buSzPct val="85000"/>
              <a:buFont typeface="Wingdings" pitchFamily="2" charset="2"/>
              <a:buChar char="Ø"/>
              <a:defRPr/>
            </a:pPr>
            <a:r>
              <a:rPr lang="el-GR" sz="1800" dirty="0">
                <a:ea typeface="+mn-ea"/>
                <a:cs typeface="+mn-cs"/>
              </a:rPr>
              <a:t>Θα είναι σωστά τα δεδομένα τους αν μετά τον υπολογισμό, αλλάξουν τα δεδομένα των πινάκων βάσης;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Παραδείγματα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353425" cy="4114800"/>
          </a:xfrm>
        </p:spPr>
        <p:txBody>
          <a:bodyPr/>
          <a:lstStyle/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CREATE VIEW </a:t>
            </a:r>
            <a:r>
              <a:rPr lang="en-US" sz="2000" dirty="0" err="1">
                <a:solidFill>
                  <a:srgbClr val="FFFF00"/>
                </a:solidFill>
              </a:rPr>
              <a:t>csApplicants</a:t>
            </a:r>
            <a:r>
              <a:rPr lang="en-US" sz="2000" dirty="0">
                <a:solidFill>
                  <a:srgbClr val="FFFF00"/>
                </a:solidFill>
              </a:rPr>
              <a:t>(id, name)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SELECT DISTINCT </a:t>
            </a:r>
            <a:r>
              <a:rPr lang="en-US" sz="2000" dirty="0" err="1">
                <a:solidFill>
                  <a:srgbClr val="FFFF00"/>
                </a:solidFill>
              </a:rPr>
              <a:t>S.sID</a:t>
            </a:r>
            <a:r>
              <a:rPr lang="en-US" sz="2000" dirty="0">
                <a:solidFill>
                  <a:srgbClr val="FFFF00"/>
                </a:solidFill>
              </a:rPr>
              <a:t>, </a:t>
            </a:r>
            <a:r>
              <a:rPr lang="en-US" sz="2000" dirty="0" err="1">
                <a:solidFill>
                  <a:srgbClr val="FFFF00"/>
                </a:solidFill>
              </a:rPr>
              <a:t>S.sName</a:t>
            </a:r>
            <a:endParaRPr lang="en-US" sz="2000" dirty="0">
              <a:solidFill>
                <a:srgbClr val="FFFF00"/>
              </a:solidFill>
            </a:endParaRP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FROM Student S, Apply A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WHERE </a:t>
            </a:r>
            <a:r>
              <a:rPr lang="en-US" sz="2000" dirty="0" err="1">
                <a:solidFill>
                  <a:srgbClr val="FFFF00"/>
                </a:solidFill>
              </a:rPr>
              <a:t>S.sID</a:t>
            </a:r>
            <a:r>
              <a:rPr lang="en-US" sz="2000" dirty="0">
                <a:solidFill>
                  <a:srgbClr val="FFFF00"/>
                </a:solidFill>
              </a:rPr>
              <a:t> = </a:t>
            </a:r>
            <a:r>
              <a:rPr lang="en-US" sz="2000" dirty="0" err="1">
                <a:solidFill>
                  <a:srgbClr val="FFFF00"/>
                </a:solidFill>
              </a:rPr>
              <a:t>A.sID</a:t>
            </a:r>
            <a:r>
              <a:rPr lang="en-US" sz="2000" dirty="0">
                <a:solidFill>
                  <a:srgbClr val="FFFF00"/>
                </a:solidFill>
              </a:rPr>
              <a:t> AND major=‘CS’</a:t>
            </a:r>
            <a:endParaRPr lang="el-GR" dirty="0"/>
          </a:p>
          <a:p>
            <a:pPr marL="0" indent="0">
              <a:buFont typeface="Monotype Sorts" pitchFamily="2" charset="2"/>
              <a:buNone/>
              <a:defRPr/>
            </a:pPr>
            <a:endParaRPr lang="el-GR" sz="2400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l-GR" sz="2400" dirty="0"/>
              <a:t>Οι πίνακες βάσης (</a:t>
            </a:r>
            <a:r>
              <a:rPr lang="en-US" sz="2400" dirty="0"/>
              <a:t>base tables) </a:t>
            </a:r>
            <a:r>
              <a:rPr lang="el-GR" sz="2400" dirty="0"/>
              <a:t>είναι οι </a:t>
            </a:r>
            <a:r>
              <a:rPr lang="en-US" sz="2400" dirty="0"/>
              <a:t>Student </a:t>
            </a:r>
            <a:r>
              <a:rPr lang="el-GR" sz="2400" dirty="0"/>
              <a:t>και </a:t>
            </a:r>
            <a:r>
              <a:rPr lang="en-US" sz="2400" dirty="0"/>
              <a:t>Apply</a:t>
            </a:r>
          </a:p>
          <a:p>
            <a:pPr marL="0" lvl="1" indent="0">
              <a:buFont typeface="Monotype Sorts" pitchFamily="2" charset="2"/>
              <a:buNone/>
              <a:defRPr/>
            </a:pPr>
            <a:endParaRPr lang="en-US" sz="2000" dirty="0"/>
          </a:p>
          <a:p>
            <a:pPr marL="0" lvl="1" indent="0">
              <a:buFont typeface="Monotype Sorts" pitchFamily="2" charset="2"/>
              <a:buNone/>
              <a:defRPr/>
            </a:pPr>
            <a:endParaRPr lang="en-US" sz="2000" dirty="0"/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CREATE VIEW </a:t>
            </a:r>
            <a:r>
              <a:rPr lang="en-US" sz="2000" dirty="0" err="1">
                <a:solidFill>
                  <a:srgbClr val="FFFF00"/>
                </a:solidFill>
              </a:rPr>
              <a:t>strangeView</a:t>
            </a:r>
            <a:r>
              <a:rPr lang="en-US" sz="2000" dirty="0">
                <a:solidFill>
                  <a:srgbClr val="FFFF00"/>
                </a:solidFill>
              </a:rPr>
              <a:t>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SELECT * FROM </a:t>
            </a:r>
            <a:r>
              <a:rPr lang="en-US" sz="2000" dirty="0" err="1">
                <a:solidFill>
                  <a:srgbClr val="FFFF00"/>
                </a:solidFill>
              </a:rPr>
              <a:t>csApplicants</a:t>
            </a:r>
            <a:r>
              <a:rPr lang="en-US" sz="2000" dirty="0">
                <a:solidFill>
                  <a:srgbClr val="FFFF00"/>
                </a:solidFill>
              </a:rPr>
              <a:t>, College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WHERE </a:t>
            </a:r>
            <a:r>
              <a:rPr lang="en-US" sz="2000" dirty="0" err="1">
                <a:solidFill>
                  <a:srgbClr val="FFFF00"/>
                </a:solidFill>
              </a:rPr>
              <a:t>College.cName</a:t>
            </a:r>
            <a:r>
              <a:rPr lang="en-US" sz="2000" dirty="0">
                <a:solidFill>
                  <a:srgbClr val="FFFF00"/>
                </a:solidFill>
              </a:rPr>
              <a:t> = csApplicants.name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l-GR" sz="2400" dirty="0"/>
              <a:t>Οι πίνακες βάσης (</a:t>
            </a:r>
            <a:r>
              <a:rPr lang="en-US" sz="2400" dirty="0"/>
              <a:t>base tables) </a:t>
            </a:r>
            <a:r>
              <a:rPr lang="el-GR" sz="2400" dirty="0"/>
              <a:t>είναι οι </a:t>
            </a:r>
            <a:r>
              <a:rPr lang="en-US" sz="2400" dirty="0"/>
              <a:t>Student,</a:t>
            </a:r>
            <a:r>
              <a:rPr lang="el-GR" sz="2400" dirty="0"/>
              <a:t> </a:t>
            </a:r>
            <a:r>
              <a:rPr lang="en-US" sz="2400" dirty="0"/>
              <a:t>Apply </a:t>
            </a:r>
            <a:r>
              <a:rPr lang="el-GR" sz="2400" dirty="0"/>
              <a:t>και</a:t>
            </a:r>
            <a:r>
              <a:rPr lang="en-US" sz="2400" dirty="0"/>
              <a:t> College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el-GR" sz="3600" dirty="0">
                <a:solidFill>
                  <a:srgbClr val="FFFF00"/>
                </a:solidFill>
              </a:rPr>
              <a:t>Παραδείγματα</a:t>
            </a:r>
            <a:r>
              <a:rPr lang="en-US" sz="3600" dirty="0">
                <a:solidFill>
                  <a:srgbClr val="FFFF00"/>
                </a:solidFill>
              </a:rPr>
              <a:t> Materialized Views</a:t>
            </a:r>
            <a:endParaRPr lang="el-GR" sz="3600" dirty="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86408"/>
            <a:ext cx="8353425" cy="4114800"/>
          </a:xfrm>
        </p:spPr>
        <p:txBody>
          <a:bodyPr/>
          <a:lstStyle/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CREATE MATERIALIZED VIEW </a:t>
            </a:r>
            <a:r>
              <a:rPr lang="en-US" sz="2000" dirty="0" err="1">
                <a:solidFill>
                  <a:srgbClr val="FFFF00"/>
                </a:solidFill>
              </a:rPr>
              <a:t>csApplicants</a:t>
            </a:r>
            <a:r>
              <a:rPr lang="en-US" sz="2000" dirty="0">
                <a:solidFill>
                  <a:srgbClr val="FFFF00"/>
                </a:solidFill>
              </a:rPr>
              <a:t>(id, name)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SELECT DISTINCT </a:t>
            </a:r>
            <a:r>
              <a:rPr lang="en-US" sz="2000" dirty="0" err="1">
                <a:solidFill>
                  <a:srgbClr val="FFFF00"/>
                </a:solidFill>
              </a:rPr>
              <a:t>S.sID</a:t>
            </a:r>
            <a:r>
              <a:rPr lang="en-US" sz="2000" dirty="0">
                <a:solidFill>
                  <a:srgbClr val="FFFF00"/>
                </a:solidFill>
              </a:rPr>
              <a:t>, </a:t>
            </a:r>
            <a:r>
              <a:rPr lang="en-US" sz="2000" dirty="0" err="1">
                <a:solidFill>
                  <a:srgbClr val="FFFF00"/>
                </a:solidFill>
              </a:rPr>
              <a:t>S.sName</a:t>
            </a:r>
            <a:endParaRPr lang="en-US" sz="2000" dirty="0">
              <a:solidFill>
                <a:srgbClr val="FFFF00"/>
              </a:solidFill>
            </a:endParaRP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FROM Student S, Apply A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WHERE </a:t>
            </a:r>
            <a:r>
              <a:rPr lang="en-US" sz="2000" dirty="0" err="1">
                <a:solidFill>
                  <a:srgbClr val="FFFF00"/>
                </a:solidFill>
              </a:rPr>
              <a:t>S.sID</a:t>
            </a:r>
            <a:r>
              <a:rPr lang="en-US" sz="2000" dirty="0">
                <a:solidFill>
                  <a:srgbClr val="FFFF00"/>
                </a:solidFill>
              </a:rPr>
              <a:t> = </a:t>
            </a:r>
            <a:r>
              <a:rPr lang="en-US" sz="2000" dirty="0" err="1">
                <a:solidFill>
                  <a:srgbClr val="FFFF00"/>
                </a:solidFill>
              </a:rPr>
              <a:t>A.sID</a:t>
            </a:r>
            <a:r>
              <a:rPr lang="en-US" sz="2000" dirty="0">
                <a:solidFill>
                  <a:srgbClr val="FFFF00"/>
                </a:solidFill>
              </a:rPr>
              <a:t> AND major=‘CS’</a:t>
            </a:r>
            <a:endParaRPr lang="el-GR" dirty="0"/>
          </a:p>
          <a:p>
            <a:pPr marL="0" indent="0">
              <a:buFont typeface="Monotype Sorts" pitchFamily="2" charset="2"/>
              <a:buNone/>
              <a:defRPr/>
            </a:pPr>
            <a:endParaRPr lang="el-GR" sz="2400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l-GR" sz="2400" dirty="0"/>
              <a:t>Η σύνταξη είναι η ίδια με τα </a:t>
            </a:r>
            <a:r>
              <a:rPr lang="en-US" sz="2400" dirty="0"/>
              <a:t>virtual views, </a:t>
            </a:r>
            <a:r>
              <a:rPr lang="el-GR" sz="2400" dirty="0"/>
              <a:t>με τη διαφορά της λέξης κλειδί </a:t>
            </a:r>
            <a:r>
              <a:rPr lang="en-US" sz="2400" dirty="0"/>
              <a:t>MATERIALIZED</a:t>
            </a:r>
          </a:p>
          <a:p>
            <a:pPr marL="0" lvl="1" indent="0">
              <a:buFont typeface="Monotype Sorts" pitchFamily="2" charset="2"/>
              <a:buNone/>
              <a:defRPr/>
            </a:pPr>
            <a:endParaRPr lang="en-US" sz="2000" dirty="0"/>
          </a:p>
          <a:p>
            <a:pPr marL="0" lvl="1" indent="0">
              <a:buFont typeface="Monotype Sorts" pitchFamily="2" charset="2"/>
              <a:buNone/>
              <a:defRPr/>
            </a:pPr>
            <a:endParaRPr lang="en-US" sz="2000" dirty="0"/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CREATE MATERIALIZED VIEW </a:t>
            </a:r>
            <a:r>
              <a:rPr lang="en-US" sz="2000" dirty="0" err="1">
                <a:solidFill>
                  <a:srgbClr val="FFFF00"/>
                </a:solidFill>
              </a:rPr>
              <a:t>strangeView</a:t>
            </a:r>
            <a:r>
              <a:rPr lang="en-US" sz="2000" dirty="0">
                <a:solidFill>
                  <a:srgbClr val="FFFF00"/>
                </a:solidFill>
              </a:rPr>
              <a:t>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SELECT * FROM </a:t>
            </a:r>
            <a:r>
              <a:rPr lang="en-US" sz="2000" dirty="0" err="1">
                <a:solidFill>
                  <a:srgbClr val="FFFF00"/>
                </a:solidFill>
              </a:rPr>
              <a:t>csApplicants</a:t>
            </a:r>
            <a:r>
              <a:rPr lang="en-US" sz="2000" dirty="0">
                <a:solidFill>
                  <a:srgbClr val="FFFF00"/>
                </a:solidFill>
              </a:rPr>
              <a:t>, College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</a:rPr>
              <a:t>WHERE </a:t>
            </a:r>
            <a:r>
              <a:rPr lang="en-US" sz="2000" dirty="0" err="1">
                <a:solidFill>
                  <a:srgbClr val="FFFF00"/>
                </a:solidFill>
              </a:rPr>
              <a:t>College.cName</a:t>
            </a:r>
            <a:r>
              <a:rPr lang="en-US" sz="2000" dirty="0">
                <a:solidFill>
                  <a:srgbClr val="FFFF00"/>
                </a:solidFill>
              </a:rPr>
              <a:t> = csApplicants.name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n-US" sz="3600" dirty="0">
                <a:solidFill>
                  <a:srgbClr val="FFFF00"/>
                </a:solidFill>
              </a:rPr>
              <a:t>Views – </a:t>
            </a:r>
            <a:r>
              <a:rPr lang="el-GR" sz="3600" dirty="0">
                <a:solidFill>
                  <a:srgbClr val="FFFF00"/>
                </a:solidFill>
              </a:rPr>
              <a:t>Μπορούν να Ενημερωθούν;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569647" cy="5544616"/>
          </a:xfrm>
        </p:spPr>
        <p:txBody>
          <a:bodyPr/>
          <a:lstStyle/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l-GR" sz="2400" dirty="0">
                <a:ea typeface="+mn-ea"/>
                <a:cs typeface="+mn-cs"/>
              </a:rPr>
              <a:t>Κάποιοι χρήστες μπορούν να δούνε ίσως μόνο </a:t>
            </a:r>
            <a:r>
              <a:rPr lang="en-US" sz="2400" dirty="0">
                <a:ea typeface="+mn-ea"/>
                <a:cs typeface="+mn-cs"/>
              </a:rPr>
              <a:t>Views</a:t>
            </a: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l-GR" sz="2400" dirty="0">
                <a:ea typeface="+mn-ea"/>
                <a:cs typeface="+mn-cs"/>
              </a:rPr>
              <a:t>Δε θα είχε νόημα να μπορούν να κάνουν </a:t>
            </a:r>
            <a:r>
              <a:rPr lang="en-US" sz="2400" dirty="0">
                <a:ea typeface="+mn-ea"/>
                <a:cs typeface="+mn-cs"/>
              </a:rPr>
              <a:t>insert, delete, updates</a:t>
            </a:r>
            <a:r>
              <a:rPr lang="el-GR" sz="2400" dirty="0">
                <a:ea typeface="+mn-ea"/>
                <a:cs typeface="+mn-cs"/>
              </a:rPr>
              <a:t> σε κάποια από αυτά τα </a:t>
            </a:r>
            <a:r>
              <a:rPr lang="en-US" sz="2400" dirty="0">
                <a:ea typeface="+mn-ea"/>
                <a:cs typeface="+mn-cs"/>
              </a:rPr>
              <a:t>views;</a:t>
            </a:r>
            <a:endParaRPr lang="el-GR" sz="2400" dirty="0">
              <a:ea typeface="+mn-ea"/>
              <a:cs typeface="+mn-cs"/>
            </a:endParaRPr>
          </a:p>
          <a:p>
            <a:pPr marL="800100" lvl="2" indent="-400050">
              <a:buSzPct val="85000"/>
              <a:buFont typeface="Wingdings" pitchFamily="2" charset="2"/>
              <a:buChar char="Ø"/>
              <a:defRPr/>
            </a:pPr>
            <a:r>
              <a:rPr lang="el-GR" sz="2000" dirty="0">
                <a:ea typeface="+mn-ea"/>
                <a:cs typeface="+mn-cs"/>
              </a:rPr>
              <a:t>Μα τα </a:t>
            </a:r>
            <a:r>
              <a:rPr lang="en-US" sz="2000" dirty="0">
                <a:ea typeface="+mn-ea"/>
                <a:cs typeface="+mn-cs"/>
              </a:rPr>
              <a:t>virtual views </a:t>
            </a:r>
            <a:r>
              <a:rPr lang="el-GR" sz="2000" dirty="0">
                <a:ea typeface="+mn-ea"/>
                <a:cs typeface="+mn-cs"/>
              </a:rPr>
              <a:t>ΔΕΝ ΑΠΟΘΗΚΕΥΟΝΤΑΙ</a:t>
            </a:r>
          </a:p>
          <a:p>
            <a:pPr marL="800100" lvl="2" indent="-400050">
              <a:buSzPct val="85000"/>
              <a:buFont typeface="Wingdings" pitchFamily="2" charset="2"/>
              <a:buChar char="Ø"/>
              <a:defRPr/>
            </a:pPr>
            <a:r>
              <a:rPr lang="el-GR" sz="2000" dirty="0">
                <a:ea typeface="+mn-ea"/>
                <a:cs typeface="+mn-cs"/>
              </a:rPr>
              <a:t>Μπορούν ενημερώσεις σε </a:t>
            </a:r>
            <a:r>
              <a:rPr lang="en-US" sz="2000" dirty="0">
                <a:ea typeface="+mn-ea"/>
                <a:cs typeface="+mn-cs"/>
              </a:rPr>
              <a:t>views </a:t>
            </a:r>
            <a:r>
              <a:rPr lang="el-GR" sz="2000" dirty="0">
                <a:ea typeface="+mn-ea"/>
                <a:cs typeface="+mn-cs"/>
              </a:rPr>
              <a:t>να μεταφραστούν σε ενημερώσεις στα </a:t>
            </a:r>
            <a:r>
              <a:rPr lang="en-US" sz="2000" dirty="0">
                <a:ea typeface="+mn-ea"/>
                <a:cs typeface="+mn-cs"/>
              </a:rPr>
              <a:t>base tables;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l-GR" sz="2400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l-GR" sz="2400" dirty="0"/>
              <a:t>Τι θα δούμε…</a:t>
            </a: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l-GR" sz="2400" dirty="0">
                <a:ea typeface="+mn-ea"/>
                <a:cs typeface="+mn-cs"/>
              </a:rPr>
              <a:t>Γιατί ΔΕΝ είναι απλό το να επιτρέπουμε μεταβολές δεδομένων σε </a:t>
            </a:r>
            <a:r>
              <a:rPr lang="en-US" sz="2400" dirty="0">
                <a:ea typeface="+mn-ea"/>
                <a:cs typeface="+mn-cs"/>
              </a:rPr>
              <a:t>VIEWS</a:t>
            </a: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n-US" sz="2400" dirty="0">
                <a:ea typeface="+mn-ea"/>
                <a:cs typeface="+mn-cs"/>
              </a:rPr>
              <a:t>Updatable VIEWS: views </a:t>
            </a:r>
            <a:r>
              <a:rPr lang="el-GR" sz="2400" dirty="0">
                <a:ea typeface="+mn-ea"/>
                <a:cs typeface="+mn-cs"/>
              </a:rPr>
              <a:t>που μπορούν να ενημερωθούν αυτόματα </a:t>
            </a:r>
            <a:r>
              <a:rPr lang="en-US" sz="2400" dirty="0">
                <a:ea typeface="+mn-ea"/>
                <a:cs typeface="+mn-cs"/>
              </a:rPr>
              <a:t>(</a:t>
            </a:r>
            <a:r>
              <a:rPr lang="el-GR" sz="2400" dirty="0">
                <a:ea typeface="+mn-ea"/>
                <a:cs typeface="+mn-cs"/>
              </a:rPr>
              <a:t>σε </a:t>
            </a:r>
            <a:r>
              <a:rPr lang="en-US" sz="2400" dirty="0">
                <a:ea typeface="+mn-ea"/>
                <a:cs typeface="+mn-cs"/>
              </a:rPr>
              <a:t>insert, delete, update</a:t>
            </a:r>
            <a:r>
              <a:rPr lang="el-GR" sz="2400" dirty="0">
                <a:ea typeface="+mn-ea"/>
                <a:cs typeface="+mn-cs"/>
              </a:rPr>
              <a:t>)</a:t>
            </a: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Font typeface="Wingdings" pitchFamily="2" charset="2"/>
              <a:buChar char="Ø"/>
              <a:defRPr/>
            </a:pPr>
            <a:r>
              <a:rPr lang="el-GR" sz="2400" dirty="0">
                <a:ea typeface="+mn-ea"/>
                <a:cs typeface="+mn-cs"/>
              </a:rPr>
              <a:t>Ενημέρωση (</a:t>
            </a:r>
            <a:r>
              <a:rPr lang="en-US" sz="2400" dirty="0">
                <a:ea typeface="+mn-ea"/>
                <a:cs typeface="+mn-cs"/>
              </a:rPr>
              <a:t>insert, delete, update) </a:t>
            </a:r>
            <a:r>
              <a:rPr lang="el-GR" sz="2400" dirty="0">
                <a:ea typeface="+mn-ea"/>
                <a:cs typeface="+mn-cs"/>
              </a:rPr>
              <a:t>σε </a:t>
            </a:r>
            <a:r>
              <a:rPr lang="en-US" sz="2400" dirty="0">
                <a:ea typeface="+mn-ea"/>
                <a:cs typeface="+mn-cs"/>
              </a:rPr>
              <a:t>views </a:t>
            </a:r>
            <a:r>
              <a:rPr lang="el-GR" sz="2400" dirty="0">
                <a:ea typeface="+mn-ea"/>
                <a:cs typeface="+mn-cs"/>
              </a:rPr>
              <a:t>μέσω </a:t>
            </a:r>
            <a:r>
              <a:rPr lang="en-US" sz="2400" dirty="0">
                <a:ea typeface="+mn-ea"/>
                <a:cs typeface="+mn-cs"/>
              </a:rPr>
              <a:t>triggers</a:t>
            </a:r>
            <a:endParaRPr lang="el-GR" sz="1800" dirty="0"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n-US" sz="3600" dirty="0">
                <a:solidFill>
                  <a:srgbClr val="FFFF00"/>
                </a:solidFill>
              </a:rPr>
              <a:t>Views – </a:t>
            </a:r>
            <a:r>
              <a:rPr lang="el-GR" sz="3600" dirty="0">
                <a:solidFill>
                  <a:srgbClr val="FFFF00"/>
                </a:solidFill>
              </a:rPr>
              <a:t>Δυσκολίες σε Ενημερώσεις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80728"/>
            <a:ext cx="8641655" cy="5544616"/>
          </a:xfrm>
        </p:spPr>
        <p:txBody>
          <a:bodyPr/>
          <a:lstStyle/>
          <a:p>
            <a:pPr marL="0" lvl="1" indent="0">
              <a:buFont typeface="Monotype Sorts" pitchFamily="2" charset="2"/>
              <a:buNone/>
              <a:defRPr/>
            </a:pPr>
            <a:r>
              <a:rPr lang="en-US" sz="2400" dirty="0"/>
              <a:t>CREATE VIEW </a:t>
            </a:r>
            <a:r>
              <a:rPr lang="en-US" sz="2400" dirty="0" err="1"/>
              <a:t>topStudents</a:t>
            </a:r>
            <a:r>
              <a:rPr lang="en-US" sz="2400" dirty="0"/>
              <a:t>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400" dirty="0"/>
              <a:t>SELECT </a:t>
            </a:r>
            <a:r>
              <a:rPr lang="en-US" sz="2400" dirty="0" err="1"/>
              <a:t>sID</a:t>
            </a:r>
            <a:r>
              <a:rPr lang="en-US" sz="2400" dirty="0"/>
              <a:t>, </a:t>
            </a:r>
            <a:r>
              <a:rPr lang="en-US" sz="2400" dirty="0" err="1"/>
              <a:t>sName</a:t>
            </a:r>
            <a:r>
              <a:rPr lang="en-US" sz="2400" dirty="0"/>
              <a:t>, </a:t>
            </a:r>
            <a:r>
              <a:rPr lang="en-US" sz="2400" dirty="0" err="1"/>
              <a:t>gpa</a:t>
            </a:r>
            <a:r>
              <a:rPr lang="en-US" sz="2400" dirty="0"/>
              <a:t> FROM Student WHERE </a:t>
            </a:r>
            <a:r>
              <a:rPr lang="en-US" sz="2400" dirty="0" err="1"/>
              <a:t>gpa</a:t>
            </a:r>
            <a:r>
              <a:rPr lang="en-US" sz="2400" dirty="0"/>
              <a:t> &gt; 3.8</a:t>
            </a:r>
          </a:p>
          <a:p>
            <a:pPr marL="400050" lvl="1" indent="-400050">
              <a:buSzPct val="85000"/>
              <a:buNone/>
              <a:defRPr/>
            </a:pPr>
            <a:endParaRPr lang="en-US" sz="1800" dirty="0">
              <a:ea typeface="+mn-ea"/>
              <a:cs typeface="+mn-cs"/>
            </a:endParaRP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Αν θέλουμε να κάνουμε εισαγωγή το (</a:t>
            </a:r>
            <a:r>
              <a:rPr lang="en-US" sz="2400" dirty="0">
                <a:ea typeface="+mn-ea"/>
                <a:cs typeface="+mn-cs"/>
              </a:rPr>
              <a:t>5, ‘Jim’, 3.9) </a:t>
            </a:r>
            <a:r>
              <a:rPr lang="el-GR" sz="2400" dirty="0">
                <a:ea typeface="+mn-ea"/>
                <a:cs typeface="+mn-cs"/>
              </a:rPr>
              <a:t>στο </a:t>
            </a:r>
            <a:r>
              <a:rPr lang="en-US" sz="2400" dirty="0" err="1">
                <a:ea typeface="+mn-ea"/>
                <a:cs typeface="+mn-cs"/>
              </a:rPr>
              <a:t>topStudents</a:t>
            </a:r>
            <a:r>
              <a:rPr lang="el-GR" sz="2400" dirty="0">
                <a:ea typeface="+mn-ea"/>
                <a:cs typeface="+mn-cs"/>
              </a:rPr>
              <a:t>, τι </a:t>
            </a:r>
            <a:r>
              <a:rPr lang="en-US" sz="2400" dirty="0" err="1">
                <a:ea typeface="+mn-ea"/>
                <a:cs typeface="+mn-cs"/>
              </a:rPr>
              <a:t>hs</a:t>
            </a:r>
            <a:r>
              <a:rPr lang="en-US" sz="2400" dirty="0">
                <a:ea typeface="+mn-ea"/>
                <a:cs typeface="+mn-cs"/>
              </a:rPr>
              <a:t> </a:t>
            </a:r>
            <a:r>
              <a:rPr lang="el-GR" sz="2400" dirty="0">
                <a:ea typeface="+mn-ea"/>
                <a:cs typeface="+mn-cs"/>
              </a:rPr>
              <a:t>θα εισάγουμε στη </a:t>
            </a:r>
            <a:r>
              <a:rPr lang="en-US" sz="2400" dirty="0">
                <a:ea typeface="+mn-ea"/>
                <a:cs typeface="+mn-cs"/>
              </a:rPr>
              <a:t>Student; </a:t>
            </a:r>
            <a:r>
              <a:rPr lang="el-GR" sz="2400" dirty="0">
                <a:ea typeface="+mn-ea"/>
                <a:cs typeface="+mn-cs"/>
              </a:rPr>
              <a:t>Άπειρες εναλλακτικές</a:t>
            </a:r>
            <a:endParaRPr lang="en-US" sz="2400" dirty="0">
              <a:ea typeface="+mn-ea"/>
              <a:cs typeface="+mn-cs"/>
            </a:endParaRPr>
          </a:p>
          <a:p>
            <a:pPr marL="400050" lvl="1" indent="-400050">
              <a:buSzPct val="85000"/>
              <a:buNone/>
              <a:defRPr/>
            </a:pPr>
            <a:endParaRPr lang="el-GR" sz="2400" dirty="0">
              <a:ea typeface="+mn-ea"/>
              <a:cs typeface="+mn-cs"/>
            </a:endParaRP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Αν κάποιος πάει να κάνει εισαγωγή το (6, </a:t>
            </a:r>
            <a:r>
              <a:rPr lang="en-US" sz="2400" dirty="0">
                <a:ea typeface="+mn-ea"/>
                <a:cs typeface="+mn-cs"/>
              </a:rPr>
              <a:t>‘George’, </a:t>
            </a:r>
            <a:r>
              <a:rPr lang="el-GR" sz="2400" dirty="0">
                <a:ea typeface="+mn-ea"/>
                <a:cs typeface="+mn-cs"/>
              </a:rPr>
              <a:t>3.7) παραβιάζει τη λογική του </a:t>
            </a:r>
            <a:r>
              <a:rPr lang="en-US" sz="2400" dirty="0">
                <a:ea typeface="+mn-ea"/>
                <a:cs typeface="+mn-cs"/>
              </a:rPr>
              <a:t>view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400" dirty="0"/>
              <a:t>CREATE VIEW </a:t>
            </a:r>
            <a:r>
              <a:rPr lang="en-US" sz="2400" dirty="0" err="1"/>
              <a:t>topStudents</a:t>
            </a:r>
            <a:r>
              <a:rPr lang="el-GR" sz="2400" dirty="0"/>
              <a:t>2</a:t>
            </a:r>
            <a:r>
              <a:rPr lang="en-US" sz="2400" dirty="0"/>
              <a:t>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400" dirty="0"/>
              <a:t>SELECT </a:t>
            </a:r>
            <a:r>
              <a:rPr lang="en-US" sz="2400" dirty="0" err="1"/>
              <a:t>sID</a:t>
            </a:r>
            <a:r>
              <a:rPr lang="en-US" sz="2400" dirty="0"/>
              <a:t>, </a:t>
            </a:r>
            <a:r>
              <a:rPr lang="en-US" sz="2400" dirty="0" err="1"/>
              <a:t>sName</a:t>
            </a:r>
            <a:r>
              <a:rPr lang="en-US" sz="2400" dirty="0"/>
              <a:t>, </a:t>
            </a:r>
            <a:r>
              <a:rPr lang="en-US" sz="2400" dirty="0" err="1"/>
              <a:t>gpa</a:t>
            </a:r>
            <a:r>
              <a:rPr lang="en-US" sz="2400" dirty="0"/>
              <a:t> FROM Student WHERE </a:t>
            </a:r>
            <a:r>
              <a:rPr lang="en-US" sz="2400" dirty="0" err="1"/>
              <a:t>gpa</a:t>
            </a:r>
            <a:r>
              <a:rPr lang="en-US" sz="2400" dirty="0"/>
              <a:t> &gt; 3.8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solidFill>
                  <a:srgbClr val="FFFF00"/>
                </a:solidFill>
                <a:ea typeface="+mn-ea"/>
                <a:cs typeface="+mn-cs"/>
              </a:rPr>
              <a:t>WITH CHECK OPTION</a:t>
            </a:r>
          </a:p>
          <a:p>
            <a:pPr marL="400050" lvl="1" indent="-40005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Ελέγχει ότι η μετάφραση στα </a:t>
            </a:r>
            <a:r>
              <a:rPr lang="en-US" sz="2400" dirty="0">
                <a:ea typeface="+mn-ea"/>
                <a:cs typeface="+mn-cs"/>
              </a:rPr>
              <a:t>base tables </a:t>
            </a:r>
            <a:r>
              <a:rPr lang="el-GR" sz="2400" dirty="0">
                <a:ea typeface="+mn-ea"/>
                <a:cs typeface="+mn-cs"/>
              </a:rPr>
              <a:t>ενημέρωσε σωστά την όψη</a:t>
            </a:r>
          </a:p>
          <a:p>
            <a:pPr marL="400050" lvl="1" indent="-400050">
              <a:buSzPct val="85000"/>
              <a:buNone/>
              <a:defRPr/>
            </a:pPr>
            <a:r>
              <a:rPr lang="en-US" sz="2400" dirty="0">
                <a:solidFill>
                  <a:srgbClr val="FFFF00"/>
                </a:solidFill>
                <a:ea typeface="+mn-ea"/>
                <a:cs typeface="+mn-cs"/>
              </a:rPr>
              <a:t>insert into topStudents2 values(6,  ‘George’, 3.7);                  </a:t>
            </a:r>
            <a:r>
              <a:rPr lang="en-US" sz="2400" dirty="0">
                <a:solidFill>
                  <a:srgbClr val="FFFFFF"/>
                </a:solidFill>
                <a:ea typeface="+mn-ea"/>
                <a:cs typeface="+mn-cs"/>
              </a:rPr>
              <a:t>--- fails</a:t>
            </a:r>
            <a:endParaRPr lang="el-GR" sz="1800" dirty="0">
              <a:solidFill>
                <a:srgbClr val="FFFFFF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848"/>
          </a:xfrm>
        </p:spPr>
        <p:txBody>
          <a:bodyPr/>
          <a:lstStyle/>
          <a:p>
            <a:r>
              <a:rPr lang="en-US" sz="3600" dirty="0">
                <a:solidFill>
                  <a:srgbClr val="FFFF00"/>
                </a:solidFill>
              </a:rPr>
              <a:t>Views – </a:t>
            </a:r>
            <a:r>
              <a:rPr lang="el-GR" sz="3600" dirty="0">
                <a:solidFill>
                  <a:srgbClr val="FFFF00"/>
                </a:solidFill>
              </a:rPr>
              <a:t>Δυσκολίες σε Ενημερώσεις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80728"/>
            <a:ext cx="8641655" cy="5544616"/>
          </a:xfrm>
        </p:spPr>
        <p:txBody>
          <a:bodyPr/>
          <a:lstStyle/>
          <a:p>
            <a:pPr marL="0" lvl="1" indent="0">
              <a:buFont typeface="Monotype Sorts" pitchFamily="2" charset="2"/>
              <a:buNone/>
              <a:defRPr/>
            </a:pPr>
            <a:r>
              <a:rPr lang="en-US" sz="2400" dirty="0"/>
              <a:t>CREATE VIEW </a:t>
            </a:r>
            <a:r>
              <a:rPr lang="en-US" sz="2400" dirty="0" err="1"/>
              <a:t>avgGPA</a:t>
            </a:r>
            <a:r>
              <a:rPr lang="en-US" sz="2400" dirty="0"/>
              <a:t> AS</a:t>
            </a:r>
          </a:p>
          <a:p>
            <a:pPr marL="0" lvl="1" indent="0">
              <a:buFont typeface="Monotype Sorts" pitchFamily="2" charset="2"/>
              <a:buNone/>
              <a:defRPr/>
            </a:pPr>
            <a:r>
              <a:rPr lang="en-US" sz="2400" dirty="0"/>
              <a:t>SELECT </a:t>
            </a:r>
            <a:r>
              <a:rPr lang="en-US" sz="2400" dirty="0" err="1"/>
              <a:t>avg</a:t>
            </a:r>
            <a:r>
              <a:rPr lang="en-US" sz="2400" dirty="0"/>
              <a:t>(</a:t>
            </a:r>
            <a:r>
              <a:rPr lang="en-US" sz="2400" dirty="0" err="1"/>
              <a:t>gpa</a:t>
            </a:r>
            <a:r>
              <a:rPr lang="en-US" sz="2400" dirty="0"/>
              <a:t>) FROM Student WHERE </a:t>
            </a:r>
            <a:r>
              <a:rPr lang="en-US" sz="2400" dirty="0" err="1"/>
              <a:t>gpa</a:t>
            </a:r>
            <a:r>
              <a:rPr lang="en-US" sz="2400" dirty="0"/>
              <a:t> &gt; 3.8</a:t>
            </a:r>
          </a:p>
          <a:p>
            <a:pPr marL="400050" lvl="1" indent="-400050">
              <a:buSzPct val="85000"/>
              <a:buNone/>
              <a:defRPr/>
            </a:pPr>
            <a:endParaRPr lang="en-US" sz="1800" dirty="0">
              <a:ea typeface="+mn-ea"/>
              <a:cs typeface="+mn-cs"/>
            </a:endParaRP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Τι νόημα έχει να αλλάξουμε το μέσο όρο στο </a:t>
            </a:r>
            <a:r>
              <a:rPr lang="en-US" sz="2400" dirty="0" err="1">
                <a:ea typeface="+mn-ea"/>
                <a:cs typeface="+mn-cs"/>
              </a:rPr>
              <a:t>avgGPA</a:t>
            </a:r>
            <a:r>
              <a:rPr lang="en-US" sz="2400" dirty="0">
                <a:ea typeface="+mn-ea"/>
                <a:cs typeface="+mn-cs"/>
              </a:rPr>
              <a:t> </a:t>
            </a:r>
            <a:r>
              <a:rPr lang="el-GR" sz="2400" dirty="0">
                <a:ea typeface="+mn-ea"/>
                <a:cs typeface="+mn-cs"/>
              </a:rPr>
              <a:t>πχ σε 3.9</a:t>
            </a:r>
            <a:r>
              <a:rPr lang="en-US" sz="2400" dirty="0">
                <a:ea typeface="+mn-ea"/>
                <a:cs typeface="+mn-cs"/>
              </a:rPr>
              <a:t>;</a:t>
            </a: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Σε τι αλλαγές είναι σωστό να μεταφραστεί στον πίνακα </a:t>
            </a:r>
            <a:r>
              <a:rPr lang="en-US" sz="2400" dirty="0">
                <a:ea typeface="+mn-ea"/>
                <a:cs typeface="+mn-cs"/>
              </a:rPr>
              <a:t>Student;</a:t>
            </a:r>
            <a:endParaRPr lang="el-GR" sz="2400" dirty="0">
              <a:ea typeface="+mn-ea"/>
              <a:cs typeface="+mn-cs"/>
            </a:endParaRP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Καμία απάντηση…</a:t>
            </a:r>
          </a:p>
          <a:p>
            <a:pPr marL="0" lvl="1" indent="0">
              <a:buSzPct val="85000"/>
              <a:buNone/>
              <a:defRPr/>
            </a:pPr>
            <a:endParaRPr lang="el-GR" sz="2400" dirty="0">
              <a:ea typeface="+mn-ea"/>
              <a:cs typeface="+mn-cs"/>
            </a:endParaRPr>
          </a:p>
          <a:p>
            <a:pPr marL="0" lvl="1" indent="0">
              <a:buSzPct val="85000"/>
              <a:buNone/>
              <a:defRPr/>
            </a:pPr>
            <a:r>
              <a:rPr lang="el-GR" sz="2400" dirty="0">
                <a:ea typeface="+mn-ea"/>
                <a:cs typeface="+mn-cs"/>
              </a:rPr>
              <a:t>Τα πράγματα είναι ακόμα πιο θολά όταν έχουμε </a:t>
            </a:r>
            <a:r>
              <a:rPr lang="en-US" sz="2400" dirty="0">
                <a:ea typeface="+mn-ea"/>
                <a:cs typeface="+mn-cs"/>
              </a:rPr>
              <a:t>joins, groups, </a:t>
            </a:r>
            <a:r>
              <a:rPr lang="en-US" sz="2400" dirty="0" err="1">
                <a:ea typeface="+mn-ea"/>
                <a:cs typeface="+mn-cs"/>
              </a:rPr>
              <a:t>subqueries</a:t>
            </a:r>
            <a:r>
              <a:rPr lang="en-US" sz="2400" dirty="0">
                <a:ea typeface="+mn-ea"/>
                <a:cs typeface="+mn-cs"/>
              </a:rPr>
              <a:t> </a:t>
            </a:r>
            <a:r>
              <a:rPr lang="el-GR" sz="2400" dirty="0">
                <a:ea typeface="+mn-ea"/>
                <a:cs typeface="+mn-cs"/>
              </a:rPr>
              <a:t>κτλ…</a:t>
            </a:r>
            <a:endParaRPr lang="el-GR" sz="1800" dirty="0">
              <a:solidFill>
                <a:srgbClr val="FFFFFF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lides">
  <a:themeElements>
    <a:clrScheme name="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E:\USERS\christina\slides.ppt</Template>
  <TotalTime>22644</TotalTime>
  <Words>1619</Words>
  <Application>Microsoft Office PowerPoint</Application>
  <PresentationFormat>On-screen Show (4:3)</PresentationFormat>
  <Paragraphs>220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Monotype Sorts</vt:lpstr>
      <vt:lpstr>Times New Roman</vt:lpstr>
      <vt:lpstr>Times New Roman Greek</vt:lpstr>
      <vt:lpstr>Wingdings</vt:lpstr>
      <vt:lpstr>slides</vt:lpstr>
      <vt:lpstr>Όψεις και Ασφάλεια Views, Security</vt:lpstr>
      <vt:lpstr>Όψεις (Views) – Τι Είναι</vt:lpstr>
      <vt:lpstr>Όψεις (Views) – Γιατί Είναι Χρήσιμες;</vt:lpstr>
      <vt:lpstr>Virtual και Materialized Views</vt:lpstr>
      <vt:lpstr>Παραδείγματα</vt:lpstr>
      <vt:lpstr>Παραδείγματα Materialized Views</vt:lpstr>
      <vt:lpstr>Views – Μπορούν να Ενημερωθούν;</vt:lpstr>
      <vt:lpstr>Views – Δυσκολίες σε Ενημερώσεις</vt:lpstr>
      <vt:lpstr>Views – Δυσκολίες σε Ενημερώσεις</vt:lpstr>
      <vt:lpstr>Updatable Views Αυτόματα Ενημερώσιμες Όψεις</vt:lpstr>
      <vt:lpstr>Και σε non Updatable Views;;;</vt:lpstr>
      <vt:lpstr>Και σε non Updatable Views;;;</vt:lpstr>
      <vt:lpstr>Παραδείγματα</vt:lpstr>
      <vt:lpstr>Δικαιώματα Χρηστών/Ασφάλεια</vt:lpstr>
      <vt:lpstr>Δικαιώματα σε Χρήστες</vt:lpstr>
      <vt:lpstr>Παράδειγμα</vt:lpstr>
      <vt:lpstr>Παράδειγμα</vt:lpstr>
      <vt:lpstr>Παροχή Δικαιωμάτων: GRANT</vt:lpstr>
      <vt:lpstr>Ανάκληση Δικαιωμάτων: REVOKE</vt:lpstr>
      <vt:lpstr>Ίσως Χρειαστείτε στην PostgreSQL</vt:lpstr>
    </vt:vector>
  </TitlesOfParts>
  <Company>MUSIC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</dc:creator>
  <cp:lastModifiedBy>Antonis Deligiannakis</cp:lastModifiedBy>
  <cp:revision>818</cp:revision>
  <dcterms:created xsi:type="dcterms:W3CDTF">2003-07-04T09:05:18Z</dcterms:created>
  <dcterms:modified xsi:type="dcterms:W3CDTF">2021-04-08T08:07:12Z</dcterms:modified>
</cp:coreProperties>
</file>